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  <p:sldMasterId id="2147483660" r:id="rId2"/>
  </p:sldMasterIdLst>
  <p:notesMasterIdLst>
    <p:notesMasterId r:id="rId29"/>
  </p:notes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http://customooxmlschemas.google.com/">
      <go:slidesCustomData xmlns:go="http://customooxmlschemas.google.com/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42" roundtripDataSignature="AMtx7miw4Z5BCGdvMqZlzPnrtn+slSesf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>
        <p:scale>
          <a:sx n="102" d="100"/>
          <a:sy n="102" d="100"/>
        </p:scale>
        <p:origin x="-456" y="-18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42" Type="http://customschemas.google.com/relationships/presentationmetadata" Target="metadata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46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45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4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43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588453820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27" name="Google Shape;127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Google Shape;192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93" name="Google Shape;193;p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Google Shape;203;p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204" name="Google Shape;204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Google Shape;215;p1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216" name="Google Shape;216;p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" name="Google Shape;228;g7207b90eb0_0_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9" name="Google Shape;229;g7207b90eb0_0_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Google Shape;233;p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34" name="Google Shape;234;p1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" name="Google Shape;241;p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42" name="Google Shape;242;p1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" name="Google Shape;252;p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53" name="Google Shape;253;p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" name="Google Shape;262;p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63" name="Google Shape;263;p1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" name="Google Shape;268;p1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269" name="Google Shape;269;p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" name="Google Shape;276;p1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277" name="Google Shape;277;p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33" name="Google Shape;133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" name="Google Shape;282;p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83" name="Google Shape;283;p1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5" name="Google Shape;295;p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96" name="Google Shape;296;p2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6" name="Google Shape;306;g7207b90eb0_0_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07" name="Google Shape;307;g7207b90eb0_0_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2" name="Google Shape;312;p2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313" name="Google Shape;313;p2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1" name="Google Shape;321;p2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322" name="Google Shape;322;p2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ru"/>
              <a:t>MgOHBr    H-OH</a:t>
            </a:r>
            <a:endParaRPr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8" name="Google Shape;328;p2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329" name="Google Shape;329;p2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9" name="Google Shape;349;p2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350" name="Google Shape;350;p2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39" name="Google Shape;139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45" name="Google Shape;145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51" name="Google Shape;151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61" name="Google Shape;161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p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70" name="Google Shape;170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p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77" name="Google Shape;177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87" name="Google Shape;187;p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35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35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3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46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46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4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4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제목 및 내용" type="obj">
  <p:cSld name="OBJECT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37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8" name="Google Shape;58;p37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394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9" name="Google Shape;59;p37"/>
          <p:cNvSpPr txBox="1">
            <a:spLocks noGrp="1"/>
          </p:cNvSpPr>
          <p:nvPr>
            <p:ph type="dt" idx="10"/>
          </p:nvPr>
        </p:nvSpPr>
        <p:spPr>
          <a:xfrm>
            <a:off x="457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37"/>
          <p:cNvSpPr txBox="1">
            <a:spLocks noGrp="1"/>
          </p:cNvSpPr>
          <p:nvPr>
            <p:ph type="ftr" idx="11"/>
          </p:nvPr>
        </p:nvSpPr>
        <p:spPr>
          <a:xfrm>
            <a:off x="3124200" y="4767263"/>
            <a:ext cx="28956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1" name="Google Shape;61;p37"/>
          <p:cNvSpPr txBox="1">
            <a:spLocks noGrp="1"/>
          </p:cNvSpPr>
          <p:nvPr>
            <p:ph type="sldNum" idx="12"/>
          </p:nvPr>
        </p:nvSpPr>
        <p:spPr>
          <a:xfrm>
            <a:off x="6553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제목 슬라이드" type="title">
  <p:cSld name="TITLE"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48"/>
          <p:cNvSpPr txBox="1">
            <a:spLocks noGrp="1"/>
          </p:cNvSpPr>
          <p:nvPr>
            <p:ph type="ctrTitle"/>
          </p:nvPr>
        </p:nvSpPr>
        <p:spPr>
          <a:xfrm>
            <a:off x="685800" y="1597819"/>
            <a:ext cx="7772400" cy="1102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48"/>
          <p:cNvSpPr txBox="1"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65" name="Google Shape;65;p48"/>
          <p:cNvSpPr txBox="1">
            <a:spLocks noGrp="1"/>
          </p:cNvSpPr>
          <p:nvPr>
            <p:ph type="dt" idx="10"/>
          </p:nvPr>
        </p:nvSpPr>
        <p:spPr>
          <a:xfrm>
            <a:off x="457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48"/>
          <p:cNvSpPr txBox="1">
            <a:spLocks noGrp="1"/>
          </p:cNvSpPr>
          <p:nvPr>
            <p:ph type="ftr" idx="11"/>
          </p:nvPr>
        </p:nvSpPr>
        <p:spPr>
          <a:xfrm>
            <a:off x="3124200" y="4767263"/>
            <a:ext cx="28956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48"/>
          <p:cNvSpPr txBox="1">
            <a:spLocks noGrp="1"/>
          </p:cNvSpPr>
          <p:nvPr>
            <p:ph type="sldNum" idx="12"/>
          </p:nvPr>
        </p:nvSpPr>
        <p:spPr>
          <a:xfrm>
            <a:off x="6553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구역 머리글" type="secHead">
  <p:cSld name="SECTION_HEADER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49"/>
          <p:cNvSpPr txBox="1">
            <a:spLocks noGrp="1"/>
          </p:cNvSpPr>
          <p:nvPr>
            <p:ph type="title"/>
          </p:nvPr>
        </p:nvSpPr>
        <p:spPr>
          <a:xfrm>
            <a:off x="722313" y="3305175"/>
            <a:ext cx="7772400" cy="1021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Malgun Gothic"/>
              <a:buNone/>
              <a:defRPr sz="4000" b="1" cap="none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49"/>
          <p:cNvSpPr txBox="1">
            <a:spLocks noGrp="1"/>
          </p:cNvSpPr>
          <p:nvPr>
            <p:ph type="body" idx="1"/>
          </p:nvPr>
        </p:nvSpPr>
        <p:spPr>
          <a:xfrm>
            <a:off x="722313" y="2180035"/>
            <a:ext cx="7772400" cy="1125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71" name="Google Shape;71;p49"/>
          <p:cNvSpPr txBox="1">
            <a:spLocks noGrp="1"/>
          </p:cNvSpPr>
          <p:nvPr>
            <p:ph type="dt" idx="10"/>
          </p:nvPr>
        </p:nvSpPr>
        <p:spPr>
          <a:xfrm>
            <a:off x="457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49"/>
          <p:cNvSpPr txBox="1">
            <a:spLocks noGrp="1"/>
          </p:cNvSpPr>
          <p:nvPr>
            <p:ph type="ftr" idx="11"/>
          </p:nvPr>
        </p:nvSpPr>
        <p:spPr>
          <a:xfrm>
            <a:off x="3124200" y="4767263"/>
            <a:ext cx="28956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49"/>
          <p:cNvSpPr txBox="1">
            <a:spLocks noGrp="1"/>
          </p:cNvSpPr>
          <p:nvPr>
            <p:ph type="sldNum" idx="12"/>
          </p:nvPr>
        </p:nvSpPr>
        <p:spPr>
          <a:xfrm>
            <a:off x="6553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콘텐츠 2개" type="twoObj">
  <p:cSld name="TWO_OBJECTS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50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50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4038600" cy="3394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064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77" name="Google Shape;77;p50"/>
          <p:cNvSpPr txBox="1">
            <a:spLocks noGrp="1"/>
          </p:cNvSpPr>
          <p:nvPr>
            <p:ph type="body" idx="2"/>
          </p:nvPr>
        </p:nvSpPr>
        <p:spPr>
          <a:xfrm>
            <a:off x="4648200" y="1200150"/>
            <a:ext cx="4038600" cy="3394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064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78" name="Google Shape;78;p50"/>
          <p:cNvSpPr txBox="1">
            <a:spLocks noGrp="1"/>
          </p:cNvSpPr>
          <p:nvPr>
            <p:ph type="dt" idx="10"/>
          </p:nvPr>
        </p:nvSpPr>
        <p:spPr>
          <a:xfrm>
            <a:off x="457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50"/>
          <p:cNvSpPr txBox="1">
            <a:spLocks noGrp="1"/>
          </p:cNvSpPr>
          <p:nvPr>
            <p:ph type="ftr" idx="11"/>
          </p:nvPr>
        </p:nvSpPr>
        <p:spPr>
          <a:xfrm>
            <a:off x="3124200" y="4767263"/>
            <a:ext cx="28956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50"/>
          <p:cNvSpPr txBox="1">
            <a:spLocks noGrp="1"/>
          </p:cNvSpPr>
          <p:nvPr>
            <p:ph type="sldNum" idx="12"/>
          </p:nvPr>
        </p:nvSpPr>
        <p:spPr>
          <a:xfrm>
            <a:off x="6553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비교" type="twoTxTwoObj">
  <p:cSld name="TWO_OBJECTS_WITH_TEXT"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51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Malgun Gothic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51"/>
          <p:cNvSpPr txBox="1">
            <a:spLocks noGrp="1"/>
          </p:cNvSpPr>
          <p:nvPr>
            <p:ph type="body" idx="1"/>
          </p:nvPr>
        </p:nvSpPr>
        <p:spPr>
          <a:xfrm>
            <a:off x="457200" y="1151335"/>
            <a:ext cx="4040100" cy="48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84" name="Google Shape;84;p51"/>
          <p:cNvSpPr txBox="1">
            <a:spLocks noGrp="1"/>
          </p:cNvSpPr>
          <p:nvPr>
            <p:ph type="body" idx="2"/>
          </p:nvPr>
        </p:nvSpPr>
        <p:spPr>
          <a:xfrm>
            <a:off x="457200" y="1631156"/>
            <a:ext cx="4040100" cy="296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85" name="Google Shape;85;p51"/>
          <p:cNvSpPr txBox="1">
            <a:spLocks noGrp="1"/>
          </p:cNvSpPr>
          <p:nvPr>
            <p:ph type="body" idx="3"/>
          </p:nvPr>
        </p:nvSpPr>
        <p:spPr>
          <a:xfrm>
            <a:off x="4645025" y="1151335"/>
            <a:ext cx="4041900" cy="48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86" name="Google Shape;86;p51"/>
          <p:cNvSpPr txBox="1">
            <a:spLocks noGrp="1"/>
          </p:cNvSpPr>
          <p:nvPr>
            <p:ph type="body" idx="4"/>
          </p:nvPr>
        </p:nvSpPr>
        <p:spPr>
          <a:xfrm>
            <a:off x="4645025" y="1631156"/>
            <a:ext cx="4041900" cy="296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87" name="Google Shape;87;p51"/>
          <p:cNvSpPr txBox="1">
            <a:spLocks noGrp="1"/>
          </p:cNvSpPr>
          <p:nvPr>
            <p:ph type="dt" idx="10"/>
          </p:nvPr>
        </p:nvSpPr>
        <p:spPr>
          <a:xfrm>
            <a:off x="457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8" name="Google Shape;88;p51"/>
          <p:cNvSpPr txBox="1">
            <a:spLocks noGrp="1"/>
          </p:cNvSpPr>
          <p:nvPr>
            <p:ph type="ftr" idx="11"/>
          </p:nvPr>
        </p:nvSpPr>
        <p:spPr>
          <a:xfrm>
            <a:off x="3124200" y="4767263"/>
            <a:ext cx="28956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9" name="Google Shape;89;p51"/>
          <p:cNvSpPr txBox="1">
            <a:spLocks noGrp="1"/>
          </p:cNvSpPr>
          <p:nvPr>
            <p:ph type="sldNum" idx="12"/>
          </p:nvPr>
        </p:nvSpPr>
        <p:spPr>
          <a:xfrm>
            <a:off x="6553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제목만" type="titleOnly">
  <p:cSld name="TITLE_ONLY"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52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2" name="Google Shape;92;p52"/>
          <p:cNvSpPr txBox="1">
            <a:spLocks noGrp="1"/>
          </p:cNvSpPr>
          <p:nvPr>
            <p:ph type="dt" idx="10"/>
          </p:nvPr>
        </p:nvSpPr>
        <p:spPr>
          <a:xfrm>
            <a:off x="457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3" name="Google Shape;93;p52"/>
          <p:cNvSpPr txBox="1">
            <a:spLocks noGrp="1"/>
          </p:cNvSpPr>
          <p:nvPr>
            <p:ph type="ftr" idx="11"/>
          </p:nvPr>
        </p:nvSpPr>
        <p:spPr>
          <a:xfrm>
            <a:off x="3124200" y="4767263"/>
            <a:ext cx="28956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4" name="Google Shape;94;p52"/>
          <p:cNvSpPr txBox="1">
            <a:spLocks noGrp="1"/>
          </p:cNvSpPr>
          <p:nvPr>
            <p:ph type="sldNum" idx="12"/>
          </p:nvPr>
        </p:nvSpPr>
        <p:spPr>
          <a:xfrm>
            <a:off x="6553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빈 화면" type="blank">
  <p:cSld name="BLANK"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53"/>
          <p:cNvSpPr txBox="1">
            <a:spLocks noGrp="1"/>
          </p:cNvSpPr>
          <p:nvPr>
            <p:ph type="dt" idx="10"/>
          </p:nvPr>
        </p:nvSpPr>
        <p:spPr>
          <a:xfrm>
            <a:off x="457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7" name="Google Shape;97;p53"/>
          <p:cNvSpPr txBox="1">
            <a:spLocks noGrp="1"/>
          </p:cNvSpPr>
          <p:nvPr>
            <p:ph type="ftr" idx="11"/>
          </p:nvPr>
        </p:nvSpPr>
        <p:spPr>
          <a:xfrm>
            <a:off x="3124200" y="4767263"/>
            <a:ext cx="28956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8" name="Google Shape;98;p53"/>
          <p:cNvSpPr txBox="1">
            <a:spLocks noGrp="1"/>
          </p:cNvSpPr>
          <p:nvPr>
            <p:ph type="sldNum" idx="12"/>
          </p:nvPr>
        </p:nvSpPr>
        <p:spPr>
          <a:xfrm>
            <a:off x="6553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캡션 있는 콘텐츠" type="objTx">
  <p:cSld name="OBJECT_WITH_CAPTION_TEXT"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54"/>
          <p:cNvSpPr txBox="1">
            <a:spLocks noGrp="1"/>
          </p:cNvSpPr>
          <p:nvPr>
            <p:ph type="title"/>
          </p:nvPr>
        </p:nvSpPr>
        <p:spPr>
          <a:xfrm>
            <a:off x="457200" y="204788"/>
            <a:ext cx="3008400" cy="871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Malgun Gothic"/>
              <a:buNone/>
              <a:defRPr sz="2000" b="1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1" name="Google Shape;101;p54"/>
          <p:cNvSpPr txBox="1">
            <a:spLocks noGrp="1"/>
          </p:cNvSpPr>
          <p:nvPr>
            <p:ph type="body" idx="1"/>
          </p:nvPr>
        </p:nvSpPr>
        <p:spPr>
          <a:xfrm>
            <a:off x="3575050" y="204788"/>
            <a:ext cx="5111700" cy="438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3180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marL="1371600" lvl="2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marL="2286000" lvl="4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marL="2743200" lvl="5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102" name="Google Shape;102;p54"/>
          <p:cNvSpPr txBox="1">
            <a:spLocks noGrp="1"/>
          </p:cNvSpPr>
          <p:nvPr>
            <p:ph type="body" idx="2"/>
          </p:nvPr>
        </p:nvSpPr>
        <p:spPr>
          <a:xfrm>
            <a:off x="457200" y="1076325"/>
            <a:ext cx="3008400" cy="351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103" name="Google Shape;103;p54"/>
          <p:cNvSpPr txBox="1">
            <a:spLocks noGrp="1"/>
          </p:cNvSpPr>
          <p:nvPr>
            <p:ph type="dt" idx="10"/>
          </p:nvPr>
        </p:nvSpPr>
        <p:spPr>
          <a:xfrm>
            <a:off x="457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4" name="Google Shape;104;p54"/>
          <p:cNvSpPr txBox="1">
            <a:spLocks noGrp="1"/>
          </p:cNvSpPr>
          <p:nvPr>
            <p:ph type="ftr" idx="11"/>
          </p:nvPr>
        </p:nvSpPr>
        <p:spPr>
          <a:xfrm>
            <a:off x="3124200" y="4767263"/>
            <a:ext cx="28956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5" name="Google Shape;105;p54"/>
          <p:cNvSpPr txBox="1">
            <a:spLocks noGrp="1"/>
          </p:cNvSpPr>
          <p:nvPr>
            <p:ph type="sldNum" idx="12"/>
          </p:nvPr>
        </p:nvSpPr>
        <p:spPr>
          <a:xfrm>
            <a:off x="6553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8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캡션 있는 그림" type="picTx">
  <p:cSld name="PICTURE_WITH_CAPTION_TEXT"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55"/>
          <p:cNvSpPr txBox="1">
            <a:spLocks noGrp="1"/>
          </p:cNvSpPr>
          <p:nvPr>
            <p:ph type="title"/>
          </p:nvPr>
        </p:nvSpPr>
        <p:spPr>
          <a:xfrm>
            <a:off x="1792288" y="3600450"/>
            <a:ext cx="5486400" cy="42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Malgun Gothic"/>
              <a:buNone/>
              <a:defRPr sz="2000" b="1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8" name="Google Shape;108;p55"/>
          <p:cNvSpPr>
            <a:spLocks noGrp="1"/>
          </p:cNvSpPr>
          <p:nvPr>
            <p:ph type="pic" idx="2"/>
          </p:nvPr>
        </p:nvSpPr>
        <p:spPr>
          <a:xfrm>
            <a:off x="1792288" y="459581"/>
            <a:ext cx="5486400" cy="308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1pPr>
            <a:lvl2pPr marR="0" lvl="1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2pPr>
            <a:lvl3pPr marR="0" lvl="2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3pPr>
            <a:lvl4pPr marR="0" lvl="3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4pPr>
            <a:lvl5pPr marR="0" lvl="4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5pPr>
            <a:lvl6pPr marR="0" lvl="5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6pPr>
            <a:lvl7pPr marR="0" lvl="6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7pPr>
            <a:lvl8pPr marR="0" lvl="7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8pPr>
            <a:lvl9pPr marR="0" lvl="8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9pPr>
          </a:lstStyle>
          <a:p>
            <a:endParaRPr/>
          </a:p>
        </p:txBody>
      </p:sp>
      <p:sp>
        <p:nvSpPr>
          <p:cNvPr id="109" name="Google Shape;109;p55"/>
          <p:cNvSpPr txBox="1">
            <a:spLocks noGrp="1"/>
          </p:cNvSpPr>
          <p:nvPr>
            <p:ph type="body" idx="1"/>
          </p:nvPr>
        </p:nvSpPr>
        <p:spPr>
          <a:xfrm>
            <a:off x="1792288" y="4025503"/>
            <a:ext cx="5486400" cy="60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110" name="Google Shape;110;p55"/>
          <p:cNvSpPr txBox="1">
            <a:spLocks noGrp="1"/>
          </p:cNvSpPr>
          <p:nvPr>
            <p:ph type="dt" idx="10"/>
          </p:nvPr>
        </p:nvSpPr>
        <p:spPr>
          <a:xfrm>
            <a:off x="457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1" name="Google Shape;111;p55"/>
          <p:cNvSpPr txBox="1">
            <a:spLocks noGrp="1"/>
          </p:cNvSpPr>
          <p:nvPr>
            <p:ph type="ftr" idx="11"/>
          </p:nvPr>
        </p:nvSpPr>
        <p:spPr>
          <a:xfrm>
            <a:off x="3124200" y="4767263"/>
            <a:ext cx="28956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2" name="Google Shape;112;p55"/>
          <p:cNvSpPr txBox="1">
            <a:spLocks noGrp="1"/>
          </p:cNvSpPr>
          <p:nvPr>
            <p:ph type="sldNum" idx="12"/>
          </p:nvPr>
        </p:nvSpPr>
        <p:spPr>
          <a:xfrm>
            <a:off x="6553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제목 및 세로 텍스트" type="vertTx">
  <p:cSld name="VERTICAL_TEXT"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56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5" name="Google Shape;115;p56"/>
          <p:cNvSpPr txBox="1">
            <a:spLocks noGrp="1"/>
          </p:cNvSpPr>
          <p:nvPr>
            <p:ph type="body" idx="1"/>
          </p:nvPr>
        </p:nvSpPr>
        <p:spPr>
          <a:xfrm rot="5400000">
            <a:off x="2874750" y="-1217400"/>
            <a:ext cx="3394500" cy="822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16" name="Google Shape;116;p56"/>
          <p:cNvSpPr txBox="1">
            <a:spLocks noGrp="1"/>
          </p:cNvSpPr>
          <p:nvPr>
            <p:ph type="dt" idx="10"/>
          </p:nvPr>
        </p:nvSpPr>
        <p:spPr>
          <a:xfrm>
            <a:off x="457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7" name="Google Shape;117;p56"/>
          <p:cNvSpPr txBox="1">
            <a:spLocks noGrp="1"/>
          </p:cNvSpPr>
          <p:nvPr>
            <p:ph type="ftr" idx="11"/>
          </p:nvPr>
        </p:nvSpPr>
        <p:spPr>
          <a:xfrm>
            <a:off x="3124200" y="4767263"/>
            <a:ext cx="28956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8" name="Google Shape;118;p56"/>
          <p:cNvSpPr txBox="1">
            <a:spLocks noGrp="1"/>
          </p:cNvSpPr>
          <p:nvPr>
            <p:ph type="sldNum" idx="12"/>
          </p:nvPr>
        </p:nvSpPr>
        <p:spPr>
          <a:xfrm>
            <a:off x="6553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세로 제목 및 텍스트" type="vertTitleAndTx">
  <p:cSld name="VERTICAL_TITLE_AND_VERTICAL_TEXT"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57"/>
          <p:cNvSpPr txBox="1">
            <a:spLocks noGrp="1"/>
          </p:cNvSpPr>
          <p:nvPr>
            <p:ph type="title"/>
          </p:nvPr>
        </p:nvSpPr>
        <p:spPr>
          <a:xfrm rot="5400000">
            <a:off x="5463750" y="1371628"/>
            <a:ext cx="4388700" cy="20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1" name="Google Shape;121;p57"/>
          <p:cNvSpPr txBox="1">
            <a:spLocks noGrp="1"/>
          </p:cNvSpPr>
          <p:nvPr>
            <p:ph type="body" idx="1"/>
          </p:nvPr>
        </p:nvSpPr>
        <p:spPr>
          <a:xfrm rot="5400000">
            <a:off x="1272750" y="-609572"/>
            <a:ext cx="4388700" cy="601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22" name="Google Shape;122;p57"/>
          <p:cNvSpPr txBox="1">
            <a:spLocks noGrp="1"/>
          </p:cNvSpPr>
          <p:nvPr>
            <p:ph type="dt" idx="10"/>
          </p:nvPr>
        </p:nvSpPr>
        <p:spPr>
          <a:xfrm>
            <a:off x="457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3" name="Google Shape;123;p57"/>
          <p:cNvSpPr txBox="1">
            <a:spLocks noGrp="1"/>
          </p:cNvSpPr>
          <p:nvPr>
            <p:ph type="ftr" idx="11"/>
          </p:nvPr>
        </p:nvSpPr>
        <p:spPr>
          <a:xfrm>
            <a:off x="3124200" y="4767263"/>
            <a:ext cx="28956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4" name="Google Shape;124;p57"/>
          <p:cNvSpPr txBox="1">
            <a:spLocks noGrp="1"/>
          </p:cNvSpPr>
          <p:nvPr>
            <p:ph type="sldNum" idx="12"/>
          </p:nvPr>
        </p:nvSpPr>
        <p:spPr>
          <a:xfrm>
            <a:off x="6553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39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39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3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40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40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40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4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4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4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42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42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4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43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4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44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" name="Google Shape;37;p44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44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44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4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45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4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rgbClr val="FFFFFF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3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p3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750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p3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36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Malgun Gothic"/>
              <a:buNone/>
              <a:defRPr sz="44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2" name="Google Shape;52;p36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394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318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1pPr>
            <a:lvl2pPr marL="914400" marR="0" lvl="1" indent="-4064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2pPr>
            <a:lvl3pPr marL="1371600" marR="0" lvl="2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3pPr>
            <a:lvl4pPr marL="1828800" marR="0" lvl="3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4pPr>
            <a:lvl5pPr marL="2286000" marR="0" lvl="4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5pPr>
            <a:lvl6pPr marL="2743200" marR="0" lvl="5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6pPr>
            <a:lvl7pPr marL="3200400" marR="0" lvl="6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7pPr>
            <a:lvl8pPr marL="3657600" marR="0" lvl="7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8pPr>
            <a:lvl9pPr marL="4114800" marR="0" lvl="8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9pPr>
          </a:lstStyle>
          <a:p>
            <a:endParaRPr/>
          </a:p>
        </p:txBody>
      </p:sp>
      <p:sp>
        <p:nvSpPr>
          <p:cNvPr id="53" name="Google Shape;53;p36"/>
          <p:cNvSpPr txBox="1">
            <a:spLocks noGrp="1"/>
          </p:cNvSpPr>
          <p:nvPr>
            <p:ph type="dt" idx="10"/>
          </p:nvPr>
        </p:nvSpPr>
        <p:spPr>
          <a:xfrm>
            <a:off x="457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9pPr>
          </a:lstStyle>
          <a:p>
            <a:endParaRPr/>
          </a:p>
        </p:txBody>
      </p:sp>
      <p:sp>
        <p:nvSpPr>
          <p:cNvPr id="54" name="Google Shape;54;p36"/>
          <p:cNvSpPr txBox="1">
            <a:spLocks noGrp="1"/>
          </p:cNvSpPr>
          <p:nvPr>
            <p:ph type="ftr" idx="11"/>
          </p:nvPr>
        </p:nvSpPr>
        <p:spPr>
          <a:xfrm>
            <a:off x="3124200" y="4767263"/>
            <a:ext cx="28956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9pPr>
          </a:lstStyle>
          <a:p>
            <a:endParaRPr/>
          </a:p>
        </p:txBody>
      </p:sp>
      <p:sp>
        <p:nvSpPr>
          <p:cNvPr id="55" name="Google Shape;55;p36"/>
          <p:cNvSpPr txBox="1">
            <a:spLocks noGrp="1"/>
          </p:cNvSpPr>
          <p:nvPr>
            <p:ph type="sldNum" idx="12"/>
          </p:nvPr>
        </p:nvSpPr>
        <p:spPr>
          <a:xfrm>
            <a:off x="6553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0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4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4.png"/><Relationship Id="rId4" Type="http://schemas.openxmlformats.org/officeDocument/2006/relationships/image" Target="../media/image15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1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3.jp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3.jp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jp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1"/>
          <p:cNvSpPr txBox="1">
            <a:spLocks noGrp="1"/>
          </p:cNvSpPr>
          <p:nvPr>
            <p:ph type="ctrTitle"/>
          </p:nvPr>
        </p:nvSpPr>
        <p:spPr>
          <a:xfrm>
            <a:off x="311700" y="744575"/>
            <a:ext cx="8520600" cy="97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Georgia"/>
              <a:buNone/>
            </a:pPr>
            <a:r>
              <a:rPr lang="ru" sz="2200">
                <a:latin typeface="Calibri"/>
                <a:ea typeface="Calibri"/>
                <a:cs typeface="Calibri"/>
                <a:sym typeface="Calibri"/>
              </a:rPr>
              <a:t>Al-Farabi Kazakh National University</a:t>
            </a:r>
            <a:endParaRPr sz="2200"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alibri"/>
              <a:buNone/>
            </a:pPr>
            <a:r>
              <a:rPr lang="ru" sz="2200">
                <a:latin typeface="Calibri"/>
                <a:ea typeface="Calibri"/>
                <a:cs typeface="Calibri"/>
                <a:sym typeface="Calibri"/>
              </a:rPr>
              <a:t>Higher School of Medicine</a:t>
            </a:r>
            <a:endParaRPr sz="2200"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30" name="Google Shape;130;p1"/>
          <p:cNvSpPr txBox="1">
            <a:spLocks noGrp="1"/>
          </p:cNvSpPr>
          <p:nvPr>
            <p:ph type="subTitle" idx="1"/>
          </p:nvPr>
        </p:nvSpPr>
        <p:spPr>
          <a:xfrm>
            <a:off x="311700" y="2300100"/>
            <a:ext cx="8520600" cy="74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ru" sz="3100" b="1">
                <a:solidFill>
                  <a:schemeClr val="dk1"/>
                </a:solidFill>
                <a:highlight>
                  <a:srgbClr val="DDF2F0"/>
                </a:highlight>
              </a:rPr>
              <a:t>Aldehydes and ketones</a:t>
            </a:r>
            <a:endParaRPr sz="3900" b="1">
              <a:solidFill>
                <a:schemeClr val="dk1"/>
              </a:solidFill>
              <a:highlight>
                <a:schemeClr val="lt1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5" name="Google Shape;195;p10" descr="Картинки по запросу long aldehyd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 rot="-1792329">
            <a:off x="456019" y="21645"/>
            <a:ext cx="2497335" cy="2497335"/>
          </a:xfrm>
          <a:prstGeom prst="rect">
            <a:avLst/>
          </a:prstGeom>
          <a:noFill/>
          <a:ln>
            <a:noFill/>
          </a:ln>
        </p:spPr>
      </p:pic>
      <p:sp>
        <p:nvSpPr>
          <p:cNvPr id="196" name="Google Shape;196;p10"/>
          <p:cNvSpPr txBox="1"/>
          <p:nvPr/>
        </p:nvSpPr>
        <p:spPr>
          <a:xfrm>
            <a:off x="0" y="0"/>
            <a:ext cx="9038100" cy="79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ru"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Describe the polarity, hydrogen bonding, and water solubility of aldehydes and ketones</a:t>
            </a:r>
            <a:endParaRPr sz="2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7" name="Google Shape;197;p10"/>
          <p:cNvSpPr txBox="1"/>
          <p:nvPr/>
        </p:nvSpPr>
        <p:spPr>
          <a:xfrm>
            <a:off x="3383925" y="595300"/>
            <a:ext cx="5654100" cy="79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ru"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long chain, so </a:t>
            </a:r>
            <a:r>
              <a:rPr lang="ru"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non-polar</a:t>
            </a:r>
            <a:r>
              <a:rPr lang="ru"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.</a:t>
            </a:r>
            <a:endParaRPr sz="1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ru"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non-polar, so </a:t>
            </a:r>
            <a:r>
              <a:rPr lang="ru"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don’t</a:t>
            </a:r>
            <a:r>
              <a:rPr lang="ru"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soluble in water.</a:t>
            </a:r>
            <a:endParaRPr sz="1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ru"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non-polar, so </a:t>
            </a:r>
            <a:r>
              <a:rPr lang="ru"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high</a:t>
            </a:r>
            <a:r>
              <a:rPr lang="ru"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solubility in non-polar solvents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98" name="Google Shape;198;p10" descr="Картинки по запросу small aldehyde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914938" y="1626750"/>
            <a:ext cx="1232157" cy="993900"/>
          </a:xfrm>
          <a:prstGeom prst="rect">
            <a:avLst/>
          </a:prstGeom>
          <a:noFill/>
          <a:ln>
            <a:noFill/>
          </a:ln>
        </p:spPr>
      </p:pic>
      <p:sp>
        <p:nvSpPr>
          <p:cNvPr id="199" name="Google Shape;199;p10"/>
          <p:cNvSpPr txBox="1"/>
          <p:nvPr/>
        </p:nvSpPr>
        <p:spPr>
          <a:xfrm>
            <a:off x="3413700" y="1626750"/>
            <a:ext cx="5654100" cy="79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ru"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short chain, so </a:t>
            </a:r>
            <a:r>
              <a:rPr lang="ru"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polar</a:t>
            </a:r>
            <a:r>
              <a:rPr lang="ru"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.</a:t>
            </a:r>
            <a:endParaRPr sz="1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ru"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polar, so </a:t>
            </a:r>
            <a:r>
              <a:rPr lang="ru"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soluble</a:t>
            </a:r>
            <a:r>
              <a:rPr lang="ru"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in water.</a:t>
            </a:r>
            <a:endParaRPr sz="1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ru"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polar, so </a:t>
            </a:r>
            <a:r>
              <a:rPr lang="ru"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low</a:t>
            </a:r>
            <a:r>
              <a:rPr lang="ru"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solubility in non-polar solvents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00" name="Google Shape;200;p10" descr="Картинки по запросу small aldehyde hydrogen bond"/>
          <p:cNvPicPr preferRelativeResize="0"/>
          <p:nvPr/>
        </p:nvPicPr>
        <p:blipFill rotWithShape="1">
          <a:blip r:embed="rId5">
            <a:alphaModFix/>
          </a:blip>
          <a:srcRect l="16740" t="23478" r="14482" b="32237"/>
          <a:stretch/>
        </p:blipFill>
        <p:spPr>
          <a:xfrm>
            <a:off x="-13725" y="2593538"/>
            <a:ext cx="5089475" cy="2454375"/>
          </a:xfrm>
          <a:prstGeom prst="rect">
            <a:avLst/>
          </a:prstGeom>
          <a:noFill/>
          <a:ln>
            <a:noFill/>
          </a:ln>
        </p:spPr>
      </p:pic>
      <p:sp>
        <p:nvSpPr>
          <p:cNvPr id="201" name="Google Shape;201;p10"/>
          <p:cNvSpPr txBox="1"/>
          <p:nvPr/>
        </p:nvSpPr>
        <p:spPr>
          <a:xfrm>
            <a:off x="4888350" y="2687550"/>
            <a:ext cx="4149600" cy="245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●"/>
            </a:pPr>
            <a:r>
              <a:rPr lang="ru"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Good solvents for alcohols</a:t>
            </a:r>
            <a:endParaRPr sz="1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●"/>
            </a:pPr>
            <a:r>
              <a:rPr lang="ru"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Lone pair of electron on oxygen of carbonyl can accept a hydrogen bond from O⧿H or N</a:t>
            </a:r>
            <a:r>
              <a:rPr lang="ru"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⧿</a:t>
            </a:r>
            <a:r>
              <a:rPr lang="ru"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H</a:t>
            </a:r>
            <a:endParaRPr sz="1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●"/>
            </a:pPr>
            <a:r>
              <a:rPr lang="ru"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Acetone and acetaldehyde are miscible in water</a:t>
            </a:r>
            <a:endParaRPr sz="1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Google Shape;206;p11"/>
          <p:cNvSpPr txBox="1"/>
          <p:nvPr/>
        </p:nvSpPr>
        <p:spPr>
          <a:xfrm>
            <a:off x="0" y="498300"/>
            <a:ext cx="9354600" cy="1300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2794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lang="ru" sz="1800" b="1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rPr>
              <a:t>Acyclic aliphatic aldehydes are named as derivatives of the longest chain containing the aldehyde group by </a:t>
            </a:r>
            <a:r>
              <a:rPr lang="ru" sz="1800" b="1" i="0" u="none" strike="noStrike" cap="none">
                <a:solidFill>
                  <a:srgbClr val="FF0000"/>
                </a:solidFill>
                <a:latin typeface="Malgun Gothic"/>
                <a:ea typeface="Malgun Gothic"/>
                <a:cs typeface="Malgun Gothic"/>
                <a:sym typeface="Malgun Gothic"/>
              </a:rPr>
              <a:t>changing the suffix </a:t>
            </a:r>
            <a:r>
              <a:rPr lang="ru" sz="1800" b="1" i="1" u="none" strike="noStrike" cap="none">
                <a:solidFill>
                  <a:srgbClr val="FF0000"/>
                </a:solidFill>
                <a:latin typeface="Malgun Gothic"/>
                <a:ea typeface="Malgun Gothic"/>
                <a:cs typeface="Malgun Gothic"/>
                <a:sym typeface="Malgun Gothic"/>
              </a:rPr>
              <a:t>–e</a:t>
            </a:r>
            <a:r>
              <a:rPr lang="ru" sz="1800" b="1" i="0" u="none" strike="noStrike" cap="none">
                <a:solidFill>
                  <a:srgbClr val="FF0000"/>
                </a:solidFill>
                <a:latin typeface="Malgun Gothic"/>
                <a:ea typeface="Malgun Gothic"/>
                <a:cs typeface="Malgun Gothic"/>
                <a:sym typeface="Malgun Gothic"/>
              </a:rPr>
              <a:t> of the parent alkane to </a:t>
            </a:r>
            <a:r>
              <a:rPr lang="ru" sz="1800" b="1" i="1" u="none" strike="noStrike" cap="none">
                <a:solidFill>
                  <a:srgbClr val="FF0000"/>
                </a:solidFill>
                <a:latin typeface="Malgun Gothic"/>
                <a:ea typeface="Malgun Gothic"/>
                <a:cs typeface="Malgun Gothic"/>
                <a:sym typeface="Malgun Gothic"/>
              </a:rPr>
              <a:t>–al</a:t>
            </a:r>
            <a:r>
              <a:rPr lang="ru" sz="1800" b="1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rPr>
              <a:t>.</a:t>
            </a:r>
            <a:endParaRPr sz="1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2794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lang="ru" sz="1800" b="1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rPr>
              <a:t>-CHO group is attached to a ring, </a:t>
            </a:r>
            <a:r>
              <a:rPr lang="ru" sz="1800" b="1" i="0" u="none" strike="noStrike" cap="none">
                <a:solidFill>
                  <a:srgbClr val="FF0000"/>
                </a:solidFill>
                <a:latin typeface="Malgun Gothic"/>
                <a:ea typeface="Malgun Gothic"/>
                <a:cs typeface="Malgun Gothic"/>
                <a:sym typeface="Malgun Gothic"/>
              </a:rPr>
              <a:t>the suffix </a:t>
            </a:r>
            <a:r>
              <a:rPr lang="ru" sz="1800" b="1" i="1" u="none" strike="noStrike" cap="none">
                <a:solidFill>
                  <a:srgbClr val="FF0000"/>
                </a:solidFill>
                <a:latin typeface="Malgun Gothic"/>
                <a:ea typeface="Malgun Gothic"/>
                <a:cs typeface="Malgun Gothic"/>
                <a:sym typeface="Malgun Gothic"/>
              </a:rPr>
              <a:t>–carbaldehyde</a:t>
            </a:r>
            <a:r>
              <a:rPr lang="ru" sz="1800" b="1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rPr>
              <a:t> may be used.</a:t>
            </a:r>
            <a:endParaRPr sz="1800" b="1" i="0" u="none" strike="noStrike" cap="none">
              <a:solidFill>
                <a:schemeClr val="dk1"/>
              </a:solidFill>
              <a:latin typeface="Malgun Gothic"/>
              <a:ea typeface="Malgun Gothic"/>
              <a:cs typeface="Malgun Gothic"/>
              <a:sym typeface="Malgun Gothic"/>
            </a:endParaRPr>
          </a:p>
        </p:txBody>
      </p:sp>
      <p:pic>
        <p:nvPicPr>
          <p:cNvPr id="207" name="Google Shape;207;p1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57975" y="1798804"/>
            <a:ext cx="8628050" cy="739371"/>
          </a:xfrm>
          <a:prstGeom prst="rect">
            <a:avLst/>
          </a:prstGeom>
          <a:noFill/>
          <a:ln>
            <a:noFill/>
          </a:ln>
        </p:spPr>
      </p:pic>
      <p:sp>
        <p:nvSpPr>
          <p:cNvPr id="208" name="Google Shape;208;p11"/>
          <p:cNvSpPr/>
          <p:nvPr/>
        </p:nvSpPr>
        <p:spPr>
          <a:xfrm>
            <a:off x="296063" y="2487675"/>
            <a:ext cx="1527600" cy="27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ru" sz="1400" b="1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rPr>
              <a:t>methanal</a:t>
            </a:r>
            <a:endParaRPr sz="1400" b="1" i="0" u="none" strike="noStrike" cap="none">
              <a:solidFill>
                <a:schemeClr val="dk1"/>
              </a:solidFill>
              <a:latin typeface="Malgun Gothic"/>
              <a:ea typeface="Malgun Gothic"/>
              <a:cs typeface="Malgun Gothic"/>
              <a:sym typeface="Malgun Gothic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ru" sz="1400" b="1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rPr>
              <a:t>(formaldehyde)</a:t>
            </a:r>
            <a:endParaRPr sz="16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9" name="Google Shape;209;p11"/>
          <p:cNvSpPr/>
          <p:nvPr/>
        </p:nvSpPr>
        <p:spPr>
          <a:xfrm>
            <a:off x="2204813" y="2487675"/>
            <a:ext cx="1527600" cy="498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ru" sz="1500" b="1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rPr>
              <a:t>ethanal</a:t>
            </a:r>
            <a:endParaRPr sz="17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ru" sz="1500" b="1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rPr>
              <a:t>(acetaldehyde)</a:t>
            </a:r>
            <a:endParaRPr sz="17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0" name="Google Shape;210;p11"/>
          <p:cNvSpPr/>
          <p:nvPr/>
        </p:nvSpPr>
        <p:spPr>
          <a:xfrm>
            <a:off x="4378784" y="2487675"/>
            <a:ext cx="1814100" cy="27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ru" sz="1400" b="1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rPr>
              <a:t>propanal</a:t>
            </a:r>
            <a:endParaRPr sz="1400" b="1" i="0" u="none" strike="noStrike" cap="none">
              <a:solidFill>
                <a:schemeClr val="dk1"/>
              </a:solidFill>
              <a:latin typeface="Malgun Gothic"/>
              <a:ea typeface="Malgun Gothic"/>
              <a:cs typeface="Malgun Gothic"/>
              <a:sym typeface="Malgun Gothic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ru" sz="1400" b="1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rPr>
              <a:t>(propionaldehyde)</a:t>
            </a:r>
            <a:endParaRPr sz="16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1" name="Google Shape;211;p11"/>
          <p:cNvSpPr/>
          <p:nvPr/>
        </p:nvSpPr>
        <p:spPr>
          <a:xfrm>
            <a:off x="7035987" y="2515125"/>
            <a:ext cx="1663200" cy="21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ru" sz="1400" b="1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rPr>
              <a:t>butanal</a:t>
            </a:r>
            <a:endParaRPr sz="1400" b="1" i="0" u="none" strike="noStrike" cap="none">
              <a:solidFill>
                <a:schemeClr val="dk1"/>
              </a:solidFill>
              <a:latin typeface="Malgun Gothic"/>
              <a:ea typeface="Malgun Gothic"/>
              <a:cs typeface="Malgun Gothic"/>
              <a:sym typeface="Malgun Gothic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ru" sz="1400" b="1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rPr>
              <a:t>n-butyraldehyde</a:t>
            </a:r>
            <a:endParaRPr sz="1400" b="1" i="0" u="none" strike="noStrike" cap="none">
              <a:solidFill>
                <a:schemeClr val="dk1"/>
              </a:solidFill>
              <a:latin typeface="Malgun Gothic"/>
              <a:ea typeface="Malgun Gothic"/>
              <a:cs typeface="Malgun Gothic"/>
              <a:sym typeface="Malgun Gothic"/>
            </a:endParaRPr>
          </a:p>
        </p:txBody>
      </p:sp>
      <p:sp>
        <p:nvSpPr>
          <p:cNvPr id="212" name="Google Shape;212;p11"/>
          <p:cNvSpPr txBox="1"/>
          <p:nvPr/>
        </p:nvSpPr>
        <p:spPr>
          <a:xfrm>
            <a:off x="0" y="0"/>
            <a:ext cx="8241900" cy="498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 sz="2400" b="1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rPr>
              <a:t>Nomenclature of Aldehydes</a:t>
            </a:r>
            <a:endParaRPr sz="2400" b="1">
              <a:solidFill>
                <a:schemeClr val="dk1"/>
              </a:solidFill>
              <a:latin typeface="Malgun Gothic"/>
              <a:ea typeface="Malgun Gothic"/>
              <a:cs typeface="Malgun Gothic"/>
              <a:sym typeface="Malgun Gothic"/>
            </a:endParaRPr>
          </a:p>
        </p:txBody>
      </p:sp>
      <p:pic>
        <p:nvPicPr>
          <p:cNvPr id="213" name="Google Shape;213;p11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24225" y="3126500"/>
            <a:ext cx="8546776" cy="18527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Google Shape;218;p12"/>
          <p:cNvSpPr txBox="1">
            <a:spLocks noGrp="1"/>
          </p:cNvSpPr>
          <p:nvPr>
            <p:ph type="title"/>
          </p:nvPr>
        </p:nvSpPr>
        <p:spPr>
          <a:xfrm>
            <a:off x="457200" y="77151"/>
            <a:ext cx="8229600" cy="67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Malgun Gothic"/>
              <a:buNone/>
            </a:pPr>
            <a:r>
              <a:rPr lang="ru" sz="3600" b="1"/>
              <a:t>Nomenclature of Ketones</a:t>
            </a:r>
            <a:endParaRPr sz="3600" b="1"/>
          </a:p>
        </p:txBody>
      </p:sp>
      <p:pic>
        <p:nvPicPr>
          <p:cNvPr id="219" name="Google Shape;219;p1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33250" y="1940225"/>
            <a:ext cx="8556700" cy="2805275"/>
          </a:xfrm>
          <a:prstGeom prst="rect">
            <a:avLst/>
          </a:prstGeom>
          <a:noFill/>
          <a:ln>
            <a:noFill/>
          </a:ln>
        </p:spPr>
      </p:pic>
      <p:sp>
        <p:nvSpPr>
          <p:cNvPr id="220" name="Google Shape;220;p12"/>
          <p:cNvSpPr txBox="1"/>
          <p:nvPr/>
        </p:nvSpPr>
        <p:spPr>
          <a:xfrm>
            <a:off x="-90800" y="752150"/>
            <a:ext cx="9234900" cy="101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ru" sz="28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rPr>
              <a:t>Ketones are named using IUPAC nomenclature by changing the</a:t>
            </a:r>
            <a:r>
              <a:rPr lang="ru" sz="2800" b="1" i="0" u="none" strike="noStrike" cap="none">
                <a:solidFill>
                  <a:srgbClr val="FF0000"/>
                </a:solidFill>
                <a:latin typeface="Malgun Gothic"/>
                <a:ea typeface="Malgun Gothic"/>
                <a:cs typeface="Malgun Gothic"/>
                <a:sym typeface="Malgun Gothic"/>
              </a:rPr>
              <a:t> suffix </a:t>
            </a:r>
            <a:r>
              <a:rPr lang="ru" sz="2800" b="1" i="1" u="none" strike="noStrike" cap="none">
                <a:solidFill>
                  <a:srgbClr val="FF0000"/>
                </a:solidFill>
                <a:latin typeface="Malgun Gothic"/>
                <a:ea typeface="Malgun Gothic"/>
                <a:cs typeface="Malgun Gothic"/>
                <a:sym typeface="Malgun Gothic"/>
              </a:rPr>
              <a:t>–e</a:t>
            </a:r>
            <a:r>
              <a:rPr lang="ru" sz="2800" b="1" i="0" u="none" strike="noStrike" cap="none">
                <a:solidFill>
                  <a:srgbClr val="FF0000"/>
                </a:solidFill>
                <a:latin typeface="Malgun Gothic"/>
                <a:ea typeface="Malgun Gothic"/>
                <a:cs typeface="Malgun Gothic"/>
                <a:sym typeface="Malgun Gothic"/>
              </a:rPr>
              <a:t> </a:t>
            </a:r>
            <a:r>
              <a:rPr lang="ru" sz="28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rPr>
              <a:t>of the</a:t>
            </a:r>
            <a:r>
              <a:rPr lang="ru" sz="2800" b="1" i="0" u="none" strike="noStrike" cap="none">
                <a:solidFill>
                  <a:srgbClr val="FF0000"/>
                </a:solidFill>
                <a:latin typeface="Malgun Gothic"/>
                <a:ea typeface="Malgun Gothic"/>
                <a:cs typeface="Malgun Gothic"/>
                <a:sym typeface="Malgun Gothic"/>
              </a:rPr>
              <a:t> parent alkane</a:t>
            </a:r>
            <a:r>
              <a:rPr lang="ru" sz="28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rPr>
              <a:t> to </a:t>
            </a:r>
            <a:r>
              <a:rPr lang="ru" sz="2800" b="1" i="0" u="none" strike="noStrike" cap="none">
                <a:solidFill>
                  <a:srgbClr val="FF0000"/>
                </a:solidFill>
                <a:latin typeface="Malgun Gothic"/>
                <a:ea typeface="Malgun Gothic"/>
                <a:cs typeface="Malgun Gothic"/>
                <a:sym typeface="Malgun Gothic"/>
              </a:rPr>
              <a:t>–one.</a:t>
            </a:r>
            <a:endParaRPr sz="2800" b="1" i="0" u="none" strike="noStrike" cap="none">
              <a:solidFill>
                <a:srgbClr val="FF0000"/>
              </a:solidFill>
              <a:latin typeface="Malgun Gothic"/>
              <a:ea typeface="Malgun Gothic"/>
              <a:cs typeface="Malgun Gothic"/>
              <a:sym typeface="Malgun Gothic"/>
            </a:endParaRPr>
          </a:p>
        </p:txBody>
      </p:sp>
      <p:sp>
        <p:nvSpPr>
          <p:cNvPr id="221" name="Google Shape;221;p12"/>
          <p:cNvSpPr/>
          <p:nvPr/>
        </p:nvSpPr>
        <p:spPr>
          <a:xfrm>
            <a:off x="717525" y="2788151"/>
            <a:ext cx="1296900" cy="47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ru" sz="1400" b="1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rPr>
              <a:t>propanone</a:t>
            </a:r>
            <a:endParaRPr sz="16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ru" sz="1400" b="1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rPr>
              <a:t>(acetone)</a:t>
            </a:r>
            <a:endParaRPr sz="16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2" name="Google Shape;222;p12"/>
          <p:cNvSpPr/>
          <p:nvPr/>
        </p:nvSpPr>
        <p:spPr>
          <a:xfrm>
            <a:off x="2822550" y="2838451"/>
            <a:ext cx="2232600" cy="47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ru" sz="1400" b="1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rPr>
              <a:t>2-butanone</a:t>
            </a:r>
            <a:endParaRPr sz="16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ru" sz="1400" b="1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rPr>
              <a:t>(ethyl methyl ketone)</a:t>
            </a:r>
            <a:endParaRPr sz="16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3" name="Google Shape;223;p12"/>
          <p:cNvSpPr/>
          <p:nvPr/>
        </p:nvSpPr>
        <p:spPr>
          <a:xfrm>
            <a:off x="6257901" y="2838449"/>
            <a:ext cx="1943100" cy="54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ru" sz="1600" b="1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rPr>
              <a:t>3-pentanone</a:t>
            </a:r>
            <a:endParaRPr sz="18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ru" sz="1600" b="1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rPr>
              <a:t>(diethyl ketone)</a:t>
            </a:r>
            <a:endParaRPr sz="18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4" name="Google Shape;224;p12"/>
          <p:cNvSpPr/>
          <p:nvPr/>
        </p:nvSpPr>
        <p:spPr>
          <a:xfrm>
            <a:off x="667776" y="4798225"/>
            <a:ext cx="1570800" cy="216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ru" sz="1500" b="1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rPr>
              <a:t>cyclohexanone</a:t>
            </a:r>
            <a:endParaRPr sz="17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5" name="Google Shape;225;p12"/>
          <p:cNvSpPr/>
          <p:nvPr/>
        </p:nvSpPr>
        <p:spPr>
          <a:xfrm>
            <a:off x="2674925" y="4722026"/>
            <a:ext cx="2499300" cy="216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ru" sz="1500" b="1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rPr>
              <a:t>2-methyl cyclopentanone</a:t>
            </a:r>
            <a:endParaRPr sz="17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6" name="Google Shape;226;p12"/>
          <p:cNvSpPr/>
          <p:nvPr/>
        </p:nvSpPr>
        <p:spPr>
          <a:xfrm>
            <a:off x="6270601" y="4645818"/>
            <a:ext cx="2016000" cy="37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ru" sz="1400" b="1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rPr>
              <a:t>3-buten-2-one</a:t>
            </a:r>
            <a:endParaRPr sz="16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ru" sz="1400" b="1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rPr>
              <a:t>(methyl vinyl ketone)</a:t>
            </a:r>
            <a:endParaRPr sz="16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1" name="Google Shape;231;g7207b90eb0_0_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38350" y="222675"/>
            <a:ext cx="8462250" cy="48386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" name="Google Shape;236;p13"/>
          <p:cNvSpPr txBox="1"/>
          <p:nvPr/>
        </p:nvSpPr>
        <p:spPr>
          <a:xfrm>
            <a:off x="0" y="0"/>
            <a:ext cx="9144000" cy="79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</a:pPr>
            <a:r>
              <a:rPr lang="ru" sz="2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Name and draw simple aldehydes and ketones given a structure or a name</a:t>
            </a:r>
            <a:endParaRPr sz="21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</a:pPr>
            <a:endParaRPr sz="21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37" name="Google Shape;237;p13"/>
          <p:cNvPicPr preferRelativeResize="0"/>
          <p:nvPr/>
        </p:nvPicPr>
        <p:blipFill rotWithShape="1">
          <a:blip r:embed="rId3">
            <a:alphaModFix/>
          </a:blip>
          <a:srcRect b="77734"/>
          <a:stretch/>
        </p:blipFill>
        <p:spPr>
          <a:xfrm>
            <a:off x="137200" y="449250"/>
            <a:ext cx="6321600" cy="9017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38" name="Google Shape;238;p13"/>
          <p:cNvPicPr preferRelativeResize="0"/>
          <p:nvPr/>
        </p:nvPicPr>
        <p:blipFill rotWithShape="1">
          <a:blip r:embed="rId3">
            <a:alphaModFix/>
          </a:blip>
          <a:srcRect t="28947" r="9916" b="49"/>
          <a:stretch/>
        </p:blipFill>
        <p:spPr>
          <a:xfrm>
            <a:off x="277750" y="2383275"/>
            <a:ext cx="5293200" cy="2672825"/>
          </a:xfrm>
          <a:prstGeom prst="rect">
            <a:avLst/>
          </a:prstGeom>
          <a:noFill/>
          <a:ln>
            <a:noFill/>
          </a:ln>
        </p:spPr>
      </p:pic>
      <p:pic>
        <p:nvPicPr>
          <p:cNvPr id="239" name="Google Shape;239;p13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2765675" y="3077250"/>
            <a:ext cx="2451675" cy="20662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" name="Google Shape;244;p14"/>
          <p:cNvSpPr txBox="1"/>
          <p:nvPr/>
        </p:nvSpPr>
        <p:spPr>
          <a:xfrm>
            <a:off x="0" y="0"/>
            <a:ext cx="9144000" cy="79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</a:pPr>
            <a:r>
              <a:rPr lang="ru" sz="2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Name and draw simple aldehydes and ketones given a structure or a name</a:t>
            </a:r>
            <a:endParaRPr sz="21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</a:pPr>
            <a:endParaRPr sz="21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45" name="Google Shape;245;p14"/>
          <p:cNvPicPr preferRelativeResize="0"/>
          <p:nvPr/>
        </p:nvPicPr>
        <p:blipFill rotWithShape="1">
          <a:blip r:embed="rId3">
            <a:alphaModFix/>
          </a:blip>
          <a:srcRect b="77734"/>
          <a:stretch/>
        </p:blipFill>
        <p:spPr>
          <a:xfrm>
            <a:off x="102325" y="449250"/>
            <a:ext cx="6321600" cy="9017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46" name="Google Shape;246;p14"/>
          <p:cNvPicPr preferRelativeResize="0"/>
          <p:nvPr/>
        </p:nvPicPr>
        <p:blipFill rotWithShape="1">
          <a:blip r:embed="rId4">
            <a:alphaModFix/>
          </a:blip>
          <a:srcRect t="11707"/>
          <a:stretch/>
        </p:blipFill>
        <p:spPr>
          <a:xfrm>
            <a:off x="1920025" y="1389575"/>
            <a:ext cx="6250975" cy="1561650"/>
          </a:xfrm>
          <a:prstGeom prst="rect">
            <a:avLst/>
          </a:prstGeom>
          <a:noFill/>
          <a:ln>
            <a:noFill/>
          </a:ln>
        </p:spPr>
      </p:pic>
      <p:pic>
        <p:nvPicPr>
          <p:cNvPr id="247" name="Google Shape;247;p14"/>
          <p:cNvPicPr preferRelativeResize="0"/>
          <p:nvPr/>
        </p:nvPicPr>
        <p:blipFill rotWithShape="1">
          <a:blip r:embed="rId3">
            <a:alphaModFix/>
          </a:blip>
          <a:srcRect t="28947" r="9916" b="49"/>
          <a:stretch/>
        </p:blipFill>
        <p:spPr>
          <a:xfrm>
            <a:off x="137200" y="2493625"/>
            <a:ext cx="5293200" cy="2672825"/>
          </a:xfrm>
          <a:prstGeom prst="rect">
            <a:avLst/>
          </a:prstGeom>
          <a:noFill/>
          <a:ln>
            <a:noFill/>
          </a:ln>
        </p:spPr>
      </p:pic>
      <p:sp>
        <p:nvSpPr>
          <p:cNvPr id="248" name="Google Shape;248;p14"/>
          <p:cNvSpPr txBox="1"/>
          <p:nvPr/>
        </p:nvSpPr>
        <p:spPr>
          <a:xfrm>
            <a:off x="1648875" y="4136375"/>
            <a:ext cx="1893900" cy="691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</a:pPr>
            <a:r>
              <a:rPr lang="ru" sz="19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meta-</a:t>
            </a:r>
            <a:r>
              <a:rPr lang="ru" sz="1900" b="0" i="0" u="none" strike="noStrike" cap="none">
                <a:solidFill>
                  <a:srgbClr val="3D85C6"/>
                </a:solidFill>
                <a:latin typeface="Arial"/>
                <a:ea typeface="Arial"/>
                <a:cs typeface="Arial"/>
                <a:sym typeface="Arial"/>
              </a:rPr>
              <a:t>nitro</a:t>
            </a:r>
            <a:endParaRPr sz="1900" b="0" i="0" u="none" strike="noStrike" cap="none">
              <a:solidFill>
                <a:srgbClr val="3D85C6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</a:pPr>
            <a:r>
              <a:rPr lang="ru" sz="19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benzaldehyde</a:t>
            </a:r>
            <a:endParaRPr sz="19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49" name="Google Shape;249;p14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3819675" y="2989850"/>
            <a:ext cx="2451675" cy="2066250"/>
          </a:xfrm>
          <a:prstGeom prst="rect">
            <a:avLst/>
          </a:prstGeom>
          <a:noFill/>
          <a:ln>
            <a:noFill/>
          </a:ln>
        </p:spPr>
      </p:pic>
      <p:sp>
        <p:nvSpPr>
          <p:cNvPr id="250" name="Google Shape;250;p14"/>
          <p:cNvSpPr txBox="1"/>
          <p:nvPr/>
        </p:nvSpPr>
        <p:spPr>
          <a:xfrm>
            <a:off x="6423925" y="4136375"/>
            <a:ext cx="1893900" cy="691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</a:pPr>
            <a:r>
              <a:rPr lang="ru" sz="19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di</a:t>
            </a:r>
            <a:r>
              <a:rPr lang="ru" sz="1900" b="0" i="0" u="none" strike="noStrike" cap="none">
                <a:solidFill>
                  <a:srgbClr val="6FA8DC"/>
                </a:solidFill>
                <a:latin typeface="Arial"/>
                <a:ea typeface="Arial"/>
                <a:cs typeface="Arial"/>
                <a:sym typeface="Arial"/>
              </a:rPr>
              <a:t>cyclo</a:t>
            </a:r>
            <a:r>
              <a:rPr lang="ru" sz="19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pentyl</a:t>
            </a:r>
            <a:endParaRPr sz="1900" b="0" i="0" u="none" strike="noStrike" cap="none">
              <a:solidFill>
                <a:srgbClr val="3D85C6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</a:pPr>
            <a:r>
              <a:rPr lang="ru" sz="19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ketone</a:t>
            </a:r>
            <a:endParaRPr sz="19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5" name="Google Shape;255;p15"/>
          <p:cNvSpPr txBox="1"/>
          <p:nvPr/>
        </p:nvSpPr>
        <p:spPr>
          <a:xfrm>
            <a:off x="0" y="0"/>
            <a:ext cx="9038100" cy="79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marR="0" lvl="0" indent="-38100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❏"/>
            </a:pPr>
            <a:r>
              <a:rPr lang="ru"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name and draw simple aldehydes and ketones given a structure or a name</a:t>
            </a:r>
            <a:endParaRPr sz="2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56" name="Google Shape;256;p15" descr="Картинки по запросу aldehyd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98025" y="908400"/>
            <a:ext cx="8104250" cy="4077750"/>
          </a:xfrm>
          <a:prstGeom prst="rect">
            <a:avLst/>
          </a:prstGeom>
          <a:noFill/>
          <a:ln>
            <a:noFill/>
          </a:ln>
        </p:spPr>
      </p:pic>
      <p:sp>
        <p:nvSpPr>
          <p:cNvPr id="257" name="Google Shape;257;p15"/>
          <p:cNvSpPr/>
          <p:nvPr/>
        </p:nvSpPr>
        <p:spPr>
          <a:xfrm>
            <a:off x="453075" y="2106975"/>
            <a:ext cx="3247200" cy="464700"/>
          </a:xfrm>
          <a:prstGeom prst="rect">
            <a:avLst/>
          </a:prstGeom>
          <a:solidFill>
            <a:srgbClr val="F3F3F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8" name="Google Shape;258;p15"/>
          <p:cNvSpPr/>
          <p:nvPr/>
        </p:nvSpPr>
        <p:spPr>
          <a:xfrm>
            <a:off x="4640850" y="2036725"/>
            <a:ext cx="3889800" cy="464700"/>
          </a:xfrm>
          <a:prstGeom prst="rect">
            <a:avLst/>
          </a:prstGeom>
          <a:solidFill>
            <a:srgbClr val="F3F3F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9" name="Google Shape;259;p15"/>
          <p:cNvSpPr/>
          <p:nvPr/>
        </p:nvSpPr>
        <p:spPr>
          <a:xfrm>
            <a:off x="398025" y="4577050"/>
            <a:ext cx="3357300" cy="464700"/>
          </a:xfrm>
          <a:prstGeom prst="rect">
            <a:avLst/>
          </a:prstGeom>
          <a:solidFill>
            <a:srgbClr val="F3F3F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0" name="Google Shape;260;p15"/>
          <p:cNvSpPr/>
          <p:nvPr/>
        </p:nvSpPr>
        <p:spPr>
          <a:xfrm>
            <a:off x="4572000" y="4521450"/>
            <a:ext cx="4027500" cy="464700"/>
          </a:xfrm>
          <a:prstGeom prst="rect">
            <a:avLst/>
          </a:prstGeom>
          <a:solidFill>
            <a:srgbClr val="F3F3F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" name="Google Shape;265;p16"/>
          <p:cNvSpPr txBox="1"/>
          <p:nvPr/>
        </p:nvSpPr>
        <p:spPr>
          <a:xfrm>
            <a:off x="0" y="0"/>
            <a:ext cx="9038100" cy="79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marR="0" lvl="0" indent="-38100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❏"/>
            </a:pPr>
            <a:r>
              <a:rPr lang="ru"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name and draw simple aldehydes and ketones given a structure or a name</a:t>
            </a:r>
            <a:endParaRPr sz="2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66" name="Google Shape;266;p16" descr="Картинки по запросу aldehyd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98025" y="908400"/>
            <a:ext cx="8104250" cy="40777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" name="Google Shape;271;p17"/>
          <p:cNvSpPr txBox="1">
            <a:spLocks noGrp="1"/>
          </p:cNvSpPr>
          <p:nvPr>
            <p:ph type="title"/>
          </p:nvPr>
        </p:nvSpPr>
        <p:spPr>
          <a:xfrm>
            <a:off x="457200" y="116470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Malgun Gothic"/>
              <a:buNone/>
            </a:pPr>
            <a:r>
              <a:rPr lang="ru" sz="3600" b="1"/>
              <a:t>Synthesis of Aldehydes and Ketones</a:t>
            </a:r>
            <a:endParaRPr sz="3600" b="1"/>
          </a:p>
        </p:txBody>
      </p:sp>
      <p:sp>
        <p:nvSpPr>
          <p:cNvPr id="272" name="Google Shape;272;p17"/>
          <p:cNvSpPr txBox="1"/>
          <p:nvPr/>
        </p:nvSpPr>
        <p:spPr>
          <a:xfrm>
            <a:off x="442950" y="1111683"/>
            <a:ext cx="8258100" cy="192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lang="ru" sz="2800" b="1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rPr>
              <a:t>Aldehydes can be prepared by reacting a primary alcohol with an oxidizing agent (an chromium (VI) oxidizing agent)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FF0000"/>
              </a:buClr>
              <a:buSzPts val="2800"/>
              <a:buFont typeface="Arial"/>
              <a:buChar char="•"/>
            </a:pPr>
            <a:r>
              <a:rPr lang="ru" sz="2800" b="1" i="0" u="none" strike="noStrike" cap="none">
                <a:solidFill>
                  <a:srgbClr val="FF0000"/>
                </a:solidFill>
                <a:latin typeface="Malgun Gothic"/>
                <a:ea typeface="Malgun Gothic"/>
                <a:cs typeface="Malgun Gothic"/>
                <a:sym typeface="Malgun Gothic"/>
              </a:rPr>
              <a:t>Ketones can be created by oxidation of secondary alcohol</a:t>
            </a:r>
            <a:endParaRPr sz="2800" b="1" i="0" u="none" strike="noStrike" cap="none">
              <a:solidFill>
                <a:srgbClr val="FF0000"/>
              </a:solidFill>
              <a:latin typeface="Malgun Gothic"/>
              <a:ea typeface="Malgun Gothic"/>
              <a:cs typeface="Malgun Gothic"/>
              <a:sym typeface="Malgun Gothic"/>
            </a:endParaRPr>
          </a:p>
        </p:txBody>
      </p:sp>
      <p:pic>
        <p:nvPicPr>
          <p:cNvPr id="273" name="Google Shape;273;p1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039175" y="3762375"/>
            <a:ext cx="5181450" cy="1381125"/>
          </a:xfrm>
          <a:prstGeom prst="rect">
            <a:avLst/>
          </a:prstGeom>
          <a:noFill/>
          <a:ln>
            <a:noFill/>
          </a:ln>
        </p:spPr>
      </p:pic>
      <p:sp>
        <p:nvSpPr>
          <p:cNvPr id="274" name="Google Shape;274;p17"/>
          <p:cNvSpPr/>
          <p:nvPr/>
        </p:nvSpPr>
        <p:spPr>
          <a:xfrm>
            <a:off x="4136125" y="3838575"/>
            <a:ext cx="1424100" cy="44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ru" sz="1800" b="1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rPr>
              <a:t>oxidizing</a:t>
            </a:r>
            <a:endParaRPr sz="1800" b="1" i="0" u="none" strike="noStrike" cap="none">
              <a:solidFill>
                <a:schemeClr val="dk1"/>
              </a:solidFill>
              <a:latin typeface="Malgun Gothic"/>
              <a:ea typeface="Malgun Gothic"/>
              <a:cs typeface="Malgun Gothic"/>
              <a:sym typeface="Malgun Gothic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ru" sz="1800" b="1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rPr>
              <a:t>agent</a:t>
            </a:r>
            <a:endParaRPr sz="1800" b="1" i="0" u="none" strike="noStrike" cap="none">
              <a:solidFill>
                <a:schemeClr val="dk1"/>
              </a:solidFill>
              <a:latin typeface="Malgun Gothic"/>
              <a:ea typeface="Malgun Gothic"/>
              <a:cs typeface="Malgun Gothic"/>
              <a:sym typeface="Malgun Gothic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9" name="Google Shape;279;p18"/>
          <p:cNvSpPr txBox="1">
            <a:spLocks noGrp="1"/>
          </p:cNvSpPr>
          <p:nvPr>
            <p:ph type="title"/>
          </p:nvPr>
        </p:nvSpPr>
        <p:spPr>
          <a:xfrm>
            <a:off x="457200" y="116470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Malgun Gothic"/>
              <a:buNone/>
            </a:pPr>
            <a:r>
              <a:rPr lang="ru" sz="3600" b="1"/>
              <a:t>Reactions of Aldehydes and Ketones</a:t>
            </a:r>
            <a:endParaRPr sz="3600" b="1"/>
          </a:p>
        </p:txBody>
      </p:sp>
      <p:sp>
        <p:nvSpPr>
          <p:cNvPr id="280" name="Google Shape;280;p18"/>
          <p:cNvSpPr txBox="1"/>
          <p:nvPr/>
        </p:nvSpPr>
        <p:spPr>
          <a:xfrm>
            <a:off x="442950" y="1048797"/>
            <a:ext cx="8258100" cy="2613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lang="ru" sz="2800" b="1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rPr>
              <a:t>Let’s focus on the reactivity of the carbonyl group!!!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FF0000"/>
              </a:buClr>
              <a:buSzPts val="2800"/>
              <a:buFont typeface="Arial"/>
              <a:buChar char="•"/>
            </a:pPr>
            <a:r>
              <a:rPr lang="ru" sz="2800" b="1" i="0" u="none" strike="noStrike" cap="none">
                <a:solidFill>
                  <a:srgbClr val="FF0000"/>
                </a:solidFill>
                <a:latin typeface="Malgun Gothic"/>
                <a:ea typeface="Malgun Gothic"/>
                <a:cs typeface="Malgun Gothic"/>
                <a:sym typeface="Malgun Gothic"/>
              </a:rPr>
              <a:t>Nucleophilic Addition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800100" marR="0" lvl="1" indent="-3429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lang="ru" sz="2800" b="1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rPr>
              <a:t>Ketones are less reactive than aldehydes</a:t>
            </a:r>
            <a:endParaRPr sz="2800" b="1" i="0" u="none" strike="noStrike" cap="none">
              <a:solidFill>
                <a:schemeClr val="dk1"/>
              </a:solidFill>
              <a:latin typeface="Malgun Gothic"/>
              <a:ea typeface="Malgun Gothic"/>
              <a:cs typeface="Malgun Gothic"/>
              <a:sym typeface="Malgun Gothic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FF0000"/>
              </a:buClr>
              <a:buSzPts val="2800"/>
              <a:buFont typeface="Arial"/>
              <a:buChar char="•"/>
            </a:pPr>
            <a:r>
              <a:rPr lang="ru" sz="2800" b="1" i="0" u="none" strike="noStrike" cap="none">
                <a:solidFill>
                  <a:srgbClr val="FF0000"/>
                </a:solidFill>
                <a:latin typeface="Malgun Gothic"/>
                <a:ea typeface="Malgun Gothic"/>
                <a:cs typeface="Malgun Gothic"/>
                <a:sym typeface="Malgun Gothic"/>
              </a:rPr>
              <a:t>Reduction and Oxidation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FF0000"/>
              </a:buClr>
              <a:buSzPts val="2800"/>
              <a:buFont typeface="Arial"/>
              <a:buChar char="•"/>
            </a:pPr>
            <a:r>
              <a:rPr lang="ru" sz="2800" b="1" i="0" u="none" strike="noStrike" cap="none">
                <a:solidFill>
                  <a:srgbClr val="FF0000"/>
                </a:solidFill>
                <a:latin typeface="Malgun Gothic"/>
                <a:ea typeface="Malgun Gothic"/>
                <a:cs typeface="Malgun Gothic"/>
                <a:sym typeface="Malgun Gothic"/>
              </a:rPr>
              <a:t>Keto-Enol Tautomerism</a:t>
            </a:r>
            <a:endParaRPr sz="2800" b="1" i="0" u="none" strike="noStrike" cap="none">
              <a:solidFill>
                <a:srgbClr val="FF0000"/>
              </a:solidFill>
              <a:latin typeface="Malgun Gothic"/>
              <a:ea typeface="Malgun Gothic"/>
              <a:cs typeface="Malgun Gothic"/>
              <a:sym typeface="Malgun Gothic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FF0000"/>
              </a:buClr>
              <a:buSzPts val="2800"/>
              <a:buFont typeface="Arial"/>
              <a:buChar char="•"/>
            </a:pPr>
            <a:r>
              <a:rPr lang="ru" sz="2800" b="1" i="0" u="none" strike="noStrike" cap="none">
                <a:solidFill>
                  <a:srgbClr val="FF0000"/>
                </a:solidFill>
                <a:latin typeface="Malgun Gothic"/>
                <a:ea typeface="Malgun Gothic"/>
                <a:cs typeface="Malgun Gothic"/>
                <a:sym typeface="Malgun Gothic"/>
              </a:rPr>
              <a:t>The Aldol Condensation</a:t>
            </a:r>
            <a:endParaRPr sz="2800" b="1" i="0" u="none" strike="noStrike" cap="none">
              <a:solidFill>
                <a:srgbClr val="FF0000"/>
              </a:solidFill>
              <a:latin typeface="Malgun Gothic"/>
              <a:ea typeface="Malgun Gothic"/>
              <a:cs typeface="Malgun Gothic"/>
              <a:sym typeface="Malgun Gothic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2"/>
          <p:cNvSpPr txBox="1">
            <a:spLocks noGrp="1"/>
          </p:cNvSpPr>
          <p:nvPr>
            <p:ph type="ctrTitle"/>
          </p:nvPr>
        </p:nvSpPr>
        <p:spPr>
          <a:xfrm>
            <a:off x="311700" y="337025"/>
            <a:ext cx="8520600" cy="96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ru" sz="2800">
                <a:solidFill>
                  <a:srgbClr val="000000"/>
                </a:solidFill>
              </a:rPr>
              <a:t>INSTRUCTORS</a:t>
            </a:r>
            <a:endParaRPr sz="2800">
              <a:solidFill>
                <a:srgbClr val="000000"/>
              </a:solidFill>
            </a:endParaRPr>
          </a:p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</a:pPr>
            <a:endParaRPr sz="2800">
              <a:solidFill>
                <a:schemeClr val="dk2"/>
              </a:solidFill>
            </a:endParaRPr>
          </a:p>
        </p:txBody>
      </p:sp>
      <p:sp>
        <p:nvSpPr>
          <p:cNvPr id="136" name="Google Shape;136;p2"/>
          <p:cNvSpPr txBox="1">
            <a:spLocks noGrp="1"/>
          </p:cNvSpPr>
          <p:nvPr>
            <p:ph type="subTitle" idx="1"/>
          </p:nvPr>
        </p:nvSpPr>
        <p:spPr>
          <a:xfrm>
            <a:off x="311700" y="1063425"/>
            <a:ext cx="8520600" cy="358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ru">
                <a:solidFill>
                  <a:srgbClr val="000000"/>
                </a:solidFill>
              </a:rPr>
              <a:t>Gulnaz Seitimova, PhD, </a:t>
            </a:r>
            <a:r>
              <a:rPr lang="ru">
                <a:solidFill>
                  <a:schemeClr val="dk1"/>
                </a:solidFill>
              </a:rPr>
              <a:t>Chemistry</a:t>
            </a:r>
            <a:endParaRPr>
              <a:solidFill>
                <a:srgbClr val="000000"/>
              </a:solidFill>
            </a:endParaRPr>
          </a:p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>
              <a:solidFill>
                <a:srgbClr val="000000"/>
              </a:solidFill>
            </a:endParaRPr>
          </a:p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ru">
                <a:solidFill>
                  <a:srgbClr val="000000"/>
                </a:solidFill>
              </a:rPr>
              <a:t>Bates Kudaibergenova, </a:t>
            </a:r>
            <a:r>
              <a:rPr lang="ru">
                <a:solidFill>
                  <a:schemeClr val="dk1"/>
                </a:solidFill>
              </a:rPr>
              <a:t>PhD, Chemistry</a:t>
            </a:r>
            <a:endParaRPr>
              <a:solidFill>
                <a:srgbClr val="000000"/>
              </a:solidFill>
            </a:endParaRPr>
          </a:p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>
              <a:solidFill>
                <a:srgbClr val="000000"/>
              </a:solidFill>
            </a:endParaRPr>
          </a:p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ru">
                <a:solidFill>
                  <a:srgbClr val="000000"/>
                </a:solidFill>
              </a:rPr>
              <a:t>Dias Tastanbekov, MSc, Chemistry</a:t>
            </a:r>
            <a:endParaRPr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5" name="Google Shape;285;p19"/>
          <p:cNvSpPr txBox="1"/>
          <p:nvPr/>
        </p:nvSpPr>
        <p:spPr>
          <a:xfrm>
            <a:off x="0" y="0"/>
            <a:ext cx="9038100" cy="44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ru" sz="2000" b="0" i="0" u="none" strike="noStrike" cap="none">
                <a:solidFill>
                  <a:schemeClr val="dk1"/>
                </a:solidFill>
                <a:highlight>
                  <a:srgbClr val="DDF2F0"/>
                </a:highlight>
                <a:latin typeface="Arial"/>
                <a:ea typeface="Arial"/>
                <a:cs typeface="Arial"/>
                <a:sym typeface="Arial"/>
              </a:rPr>
              <a:t>- Reduction of Aldehydes and Ketones</a:t>
            </a:r>
            <a:endParaRPr sz="2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86" name="Google Shape;286;p19" descr="Картинки по запросу - Reduction of Aldehydes and Ketones"/>
          <p:cNvPicPr preferRelativeResize="0"/>
          <p:nvPr/>
        </p:nvPicPr>
        <p:blipFill rotWithShape="1">
          <a:blip r:embed="rId3">
            <a:alphaModFix/>
          </a:blip>
          <a:srcRect l="2197" t="3407" r="2644" b="63085"/>
          <a:stretch/>
        </p:blipFill>
        <p:spPr>
          <a:xfrm>
            <a:off x="322525" y="446100"/>
            <a:ext cx="8519900" cy="1722850"/>
          </a:xfrm>
          <a:prstGeom prst="rect">
            <a:avLst/>
          </a:prstGeom>
          <a:noFill/>
          <a:ln>
            <a:noFill/>
          </a:ln>
        </p:spPr>
      </p:pic>
      <p:sp>
        <p:nvSpPr>
          <p:cNvPr id="287" name="Google Shape;287;p19"/>
          <p:cNvSpPr txBox="1"/>
          <p:nvPr/>
        </p:nvSpPr>
        <p:spPr>
          <a:xfrm>
            <a:off x="594900" y="1549250"/>
            <a:ext cx="1363500" cy="4461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</a:pPr>
            <a:r>
              <a:rPr lang="ru" sz="19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Aldehyde</a:t>
            </a:r>
            <a:endParaRPr sz="19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8" name="Google Shape;288;p19"/>
          <p:cNvSpPr txBox="1"/>
          <p:nvPr/>
        </p:nvSpPr>
        <p:spPr>
          <a:xfrm>
            <a:off x="2572900" y="1549250"/>
            <a:ext cx="1999200" cy="4461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</a:pPr>
            <a:r>
              <a:rPr lang="ru" sz="19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Reducing agent</a:t>
            </a:r>
            <a:endParaRPr sz="19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9" name="Google Shape;289;p19"/>
          <p:cNvSpPr txBox="1"/>
          <p:nvPr/>
        </p:nvSpPr>
        <p:spPr>
          <a:xfrm>
            <a:off x="6620675" y="1103150"/>
            <a:ext cx="1999200" cy="4461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</a:pPr>
            <a:r>
              <a:rPr lang="ru" sz="19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Primary alcohol</a:t>
            </a:r>
            <a:endParaRPr sz="19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90" name="Google Shape;290;p19" descr="Картинки по запросу - Reduction of Aldehydes and Ketones"/>
          <p:cNvPicPr preferRelativeResize="0"/>
          <p:nvPr/>
        </p:nvPicPr>
        <p:blipFill rotWithShape="1">
          <a:blip r:embed="rId3">
            <a:alphaModFix/>
          </a:blip>
          <a:srcRect l="2197" t="62646" r="2644" b="3844"/>
          <a:stretch/>
        </p:blipFill>
        <p:spPr>
          <a:xfrm>
            <a:off x="259100" y="2466350"/>
            <a:ext cx="8519900" cy="1722850"/>
          </a:xfrm>
          <a:prstGeom prst="rect">
            <a:avLst/>
          </a:prstGeom>
          <a:noFill/>
          <a:ln>
            <a:noFill/>
          </a:ln>
        </p:spPr>
      </p:pic>
      <p:sp>
        <p:nvSpPr>
          <p:cNvPr id="291" name="Google Shape;291;p19"/>
          <p:cNvSpPr txBox="1"/>
          <p:nvPr/>
        </p:nvSpPr>
        <p:spPr>
          <a:xfrm>
            <a:off x="594900" y="3666900"/>
            <a:ext cx="1140300" cy="4461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</a:pPr>
            <a:r>
              <a:rPr lang="ru" sz="19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Keton</a:t>
            </a:r>
            <a:endParaRPr sz="19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2" name="Google Shape;292;p19"/>
          <p:cNvSpPr txBox="1"/>
          <p:nvPr/>
        </p:nvSpPr>
        <p:spPr>
          <a:xfrm>
            <a:off x="2640400" y="3518050"/>
            <a:ext cx="1999200" cy="4461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</a:pPr>
            <a:r>
              <a:rPr lang="ru" sz="19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Reducing agent</a:t>
            </a:r>
            <a:endParaRPr sz="19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3" name="Google Shape;293;p19"/>
          <p:cNvSpPr txBox="1"/>
          <p:nvPr/>
        </p:nvSpPr>
        <p:spPr>
          <a:xfrm>
            <a:off x="6711100" y="3004950"/>
            <a:ext cx="2265000" cy="4461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</a:pPr>
            <a:r>
              <a:rPr lang="ru" sz="19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Secondary alcohol</a:t>
            </a:r>
            <a:endParaRPr sz="19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8" name="Google Shape;298;p20"/>
          <p:cNvSpPr txBox="1"/>
          <p:nvPr/>
        </p:nvSpPr>
        <p:spPr>
          <a:xfrm>
            <a:off x="0" y="0"/>
            <a:ext cx="9038100" cy="45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ru" sz="1800" b="0" i="0" u="none" strike="noStrike" cap="none">
                <a:solidFill>
                  <a:schemeClr val="dk1"/>
                </a:solidFill>
                <a:highlight>
                  <a:srgbClr val="DDF2F0"/>
                </a:highlight>
                <a:latin typeface="Arial"/>
                <a:ea typeface="Arial"/>
                <a:cs typeface="Arial"/>
                <a:sym typeface="Arial"/>
              </a:rPr>
              <a:t>- Oxidation of Aldehydes</a:t>
            </a:r>
            <a:br>
              <a:rPr lang="ru" sz="1800" b="0" i="0" u="none" strike="noStrike" cap="none">
                <a:solidFill>
                  <a:schemeClr val="dk1"/>
                </a:solidFill>
                <a:highlight>
                  <a:srgbClr val="DDF2F0"/>
                </a:highlight>
                <a:latin typeface="Arial"/>
                <a:ea typeface="Arial"/>
                <a:cs typeface="Arial"/>
                <a:sym typeface="Arial"/>
              </a:rPr>
            </a:br>
            <a:r>
              <a:rPr lang="ru" sz="1800" b="0" i="0" u="none" strike="noStrike" cap="none">
                <a:solidFill>
                  <a:schemeClr val="dk1"/>
                </a:solidFill>
                <a:highlight>
                  <a:srgbClr val="DDF2F0"/>
                </a:highlight>
                <a:latin typeface="Arial"/>
                <a:ea typeface="Arial"/>
                <a:cs typeface="Arial"/>
                <a:sym typeface="Arial"/>
              </a:rPr>
              <a:t/>
            </a:r>
            <a:br>
              <a:rPr lang="ru" sz="1800" b="0" i="0" u="none" strike="noStrike" cap="none">
                <a:solidFill>
                  <a:schemeClr val="dk1"/>
                </a:solidFill>
                <a:highlight>
                  <a:srgbClr val="DDF2F0"/>
                </a:highlight>
                <a:latin typeface="Arial"/>
                <a:ea typeface="Arial"/>
                <a:cs typeface="Arial"/>
                <a:sym typeface="Arial"/>
              </a:rPr>
            </a:br>
            <a:endParaRPr sz="2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99" name="Google Shape;299;p20" descr="Картинки по запросу - Oxidation of Aldehydes"/>
          <p:cNvPicPr preferRelativeResize="0"/>
          <p:nvPr/>
        </p:nvPicPr>
        <p:blipFill rotWithShape="1">
          <a:blip r:embed="rId3">
            <a:alphaModFix/>
          </a:blip>
          <a:srcRect l="25119" t="4736" r="23917" b="53051"/>
          <a:stretch/>
        </p:blipFill>
        <p:spPr>
          <a:xfrm>
            <a:off x="1300450" y="428275"/>
            <a:ext cx="6654280" cy="2523325"/>
          </a:xfrm>
          <a:prstGeom prst="rect">
            <a:avLst/>
          </a:prstGeom>
          <a:noFill/>
          <a:ln>
            <a:noFill/>
          </a:ln>
        </p:spPr>
      </p:pic>
      <p:sp>
        <p:nvSpPr>
          <p:cNvPr id="300" name="Google Shape;300;p20"/>
          <p:cNvSpPr txBox="1"/>
          <p:nvPr/>
        </p:nvSpPr>
        <p:spPr>
          <a:xfrm>
            <a:off x="1450100" y="2136025"/>
            <a:ext cx="2307300" cy="4587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ru"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An aldehyde</a:t>
            </a:r>
            <a:endParaRPr sz="2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1" name="Google Shape;301;p20"/>
          <p:cNvSpPr txBox="1"/>
          <p:nvPr/>
        </p:nvSpPr>
        <p:spPr>
          <a:xfrm>
            <a:off x="5196925" y="2105125"/>
            <a:ext cx="2623800" cy="5205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ru"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 carboxylic acid</a:t>
            </a:r>
            <a:endParaRPr sz="2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02" name="Google Shape;302;p20" descr="Картинки по запросу - Oxidation of Aldehydes"/>
          <p:cNvPicPr preferRelativeResize="0"/>
          <p:nvPr/>
        </p:nvPicPr>
        <p:blipFill rotWithShape="1">
          <a:blip r:embed="rId3">
            <a:alphaModFix/>
          </a:blip>
          <a:srcRect l="24518" t="58341" r="24518" b="-550"/>
          <a:stretch/>
        </p:blipFill>
        <p:spPr>
          <a:xfrm>
            <a:off x="1205475" y="2571750"/>
            <a:ext cx="6844225" cy="2595350"/>
          </a:xfrm>
          <a:prstGeom prst="rect">
            <a:avLst/>
          </a:prstGeom>
          <a:noFill/>
          <a:ln>
            <a:noFill/>
          </a:ln>
        </p:spPr>
      </p:pic>
      <p:sp>
        <p:nvSpPr>
          <p:cNvPr id="303" name="Google Shape;303;p20"/>
          <p:cNvSpPr txBox="1"/>
          <p:nvPr/>
        </p:nvSpPr>
        <p:spPr>
          <a:xfrm>
            <a:off x="1668150" y="4360850"/>
            <a:ext cx="2169000" cy="4587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ru"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 ketone</a:t>
            </a:r>
            <a:endParaRPr sz="2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4" name="Google Shape;304;p20"/>
          <p:cNvSpPr txBox="1"/>
          <p:nvPr/>
        </p:nvSpPr>
        <p:spPr>
          <a:xfrm>
            <a:off x="5513425" y="3273825"/>
            <a:ext cx="2307300" cy="4587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ru"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no reaction</a:t>
            </a:r>
            <a:endParaRPr sz="2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9" name="Google Shape;309;g7207b90eb0_0_1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269625" y="0"/>
            <a:ext cx="4724100" cy="13687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10" name="Google Shape;310;g7207b90eb0_0_10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644250" y="1368700"/>
            <a:ext cx="6733724" cy="3785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5" name="Google Shape;315;p21"/>
          <p:cNvSpPr txBox="1"/>
          <p:nvPr/>
        </p:nvSpPr>
        <p:spPr>
          <a:xfrm>
            <a:off x="0" y="0"/>
            <a:ext cx="9038100" cy="632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ru"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identify the products of the reduction of aldehydes and ketones</a:t>
            </a:r>
            <a:endParaRPr sz="2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16" name="Google Shape;316;p21"/>
          <p:cNvPicPr preferRelativeResize="0"/>
          <p:nvPr/>
        </p:nvPicPr>
        <p:blipFill rotWithShape="1">
          <a:blip r:embed="rId3">
            <a:alphaModFix/>
          </a:blip>
          <a:srcRect l="2421" t="5458" r="31028" b="4321"/>
          <a:stretch/>
        </p:blipFill>
        <p:spPr>
          <a:xfrm>
            <a:off x="1080125" y="461800"/>
            <a:ext cx="4633500" cy="1933450"/>
          </a:xfrm>
          <a:prstGeom prst="rect">
            <a:avLst/>
          </a:prstGeom>
          <a:noFill/>
          <a:ln>
            <a:noFill/>
          </a:ln>
        </p:spPr>
      </p:pic>
      <p:pic>
        <p:nvPicPr>
          <p:cNvPr id="317" name="Google Shape;317;p21" descr="Картинки по запросу  reduction of aldehydes and ketones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448250" y="2491575"/>
            <a:ext cx="5862825" cy="2552050"/>
          </a:xfrm>
          <a:prstGeom prst="rect">
            <a:avLst/>
          </a:prstGeom>
          <a:noFill/>
          <a:ln>
            <a:noFill/>
          </a:ln>
        </p:spPr>
      </p:pic>
      <p:sp>
        <p:nvSpPr>
          <p:cNvPr id="318" name="Google Shape;318;p21"/>
          <p:cNvSpPr/>
          <p:nvPr/>
        </p:nvSpPr>
        <p:spPr>
          <a:xfrm>
            <a:off x="5093900" y="2373350"/>
            <a:ext cx="3061200" cy="27885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9" name="Google Shape;319;p21"/>
          <p:cNvSpPr/>
          <p:nvPr/>
        </p:nvSpPr>
        <p:spPr>
          <a:xfrm>
            <a:off x="4697325" y="2373350"/>
            <a:ext cx="1974300" cy="12789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4" name="Google Shape;324;p22"/>
          <p:cNvSpPr txBox="1"/>
          <p:nvPr/>
        </p:nvSpPr>
        <p:spPr>
          <a:xfrm>
            <a:off x="0" y="0"/>
            <a:ext cx="9038100" cy="632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ru"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identify the products of the reduction of aldehydes and ketones</a:t>
            </a:r>
            <a:endParaRPr sz="2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25" name="Google Shape;325;p22"/>
          <p:cNvPicPr preferRelativeResize="0"/>
          <p:nvPr/>
        </p:nvPicPr>
        <p:blipFill rotWithShape="1">
          <a:blip r:embed="rId3">
            <a:alphaModFix/>
          </a:blip>
          <a:srcRect l="2420" t="5458" r="5548" b="4321"/>
          <a:stretch/>
        </p:blipFill>
        <p:spPr>
          <a:xfrm>
            <a:off x="1080125" y="461800"/>
            <a:ext cx="6407676" cy="1933450"/>
          </a:xfrm>
          <a:prstGeom prst="rect">
            <a:avLst/>
          </a:prstGeom>
          <a:noFill/>
          <a:ln>
            <a:noFill/>
          </a:ln>
        </p:spPr>
      </p:pic>
      <p:pic>
        <p:nvPicPr>
          <p:cNvPr id="326" name="Google Shape;326;p22" descr="Картинки по запросу  reduction of aldehydes and ketones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448250" y="2491575"/>
            <a:ext cx="5862825" cy="25520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1" name="Google Shape;331;p23" descr="Картинки по запросу aldehyde"/>
          <p:cNvPicPr preferRelativeResize="0"/>
          <p:nvPr/>
        </p:nvPicPr>
        <p:blipFill rotWithShape="1">
          <a:blip r:embed="rId3">
            <a:alphaModFix/>
          </a:blip>
          <a:srcRect l="1166" t="3753" b="28359"/>
          <a:stretch/>
        </p:blipFill>
        <p:spPr>
          <a:xfrm>
            <a:off x="76200" y="487850"/>
            <a:ext cx="7076150" cy="4252650"/>
          </a:xfrm>
          <a:prstGeom prst="rect">
            <a:avLst/>
          </a:prstGeom>
          <a:noFill/>
          <a:ln>
            <a:noFill/>
          </a:ln>
        </p:spPr>
      </p:pic>
      <p:sp>
        <p:nvSpPr>
          <p:cNvPr id="332" name="Google Shape;332;p23"/>
          <p:cNvSpPr txBox="1"/>
          <p:nvPr/>
        </p:nvSpPr>
        <p:spPr>
          <a:xfrm>
            <a:off x="0" y="0"/>
            <a:ext cx="7833000" cy="48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ru" sz="2400" b="0" i="0" u="none" strike="noStrike" cap="none">
                <a:solidFill>
                  <a:schemeClr val="dk1"/>
                </a:solidFill>
                <a:highlight>
                  <a:srgbClr val="DDF2F0"/>
                </a:highlight>
                <a:latin typeface="Arial"/>
                <a:ea typeface="Arial"/>
                <a:cs typeface="Arial"/>
                <a:sym typeface="Arial"/>
              </a:rPr>
              <a:t>- Some Common Aldehydes and Ketones</a:t>
            </a:r>
            <a:endParaRPr sz="30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33" name="Google Shape;333;p23" descr="Картинки по запросу aldehyde"/>
          <p:cNvPicPr preferRelativeResize="0"/>
          <p:nvPr/>
        </p:nvPicPr>
        <p:blipFill rotWithShape="1">
          <a:blip r:embed="rId3">
            <a:alphaModFix/>
          </a:blip>
          <a:srcRect l="28604" t="80039" r="48698" b="5915"/>
          <a:stretch/>
        </p:blipFill>
        <p:spPr>
          <a:xfrm>
            <a:off x="7422275" y="2263925"/>
            <a:ext cx="1692025" cy="916255"/>
          </a:xfrm>
          <a:prstGeom prst="rect">
            <a:avLst/>
          </a:prstGeom>
          <a:noFill/>
          <a:ln>
            <a:noFill/>
          </a:ln>
        </p:spPr>
      </p:pic>
      <p:pic>
        <p:nvPicPr>
          <p:cNvPr id="334" name="Google Shape;334;p23" descr="Картинки по запросу aldehyde"/>
          <p:cNvPicPr preferRelativeResize="0"/>
          <p:nvPr/>
        </p:nvPicPr>
        <p:blipFill rotWithShape="1">
          <a:blip r:embed="rId3">
            <a:alphaModFix/>
          </a:blip>
          <a:srcRect l="63835" t="70516" r="8898" b="1361"/>
          <a:stretch/>
        </p:blipFill>
        <p:spPr>
          <a:xfrm>
            <a:off x="7304750" y="3392000"/>
            <a:ext cx="1548900" cy="1397950"/>
          </a:xfrm>
          <a:prstGeom prst="rect">
            <a:avLst/>
          </a:prstGeom>
          <a:noFill/>
          <a:ln>
            <a:noFill/>
          </a:ln>
        </p:spPr>
      </p:pic>
      <p:pic>
        <p:nvPicPr>
          <p:cNvPr id="335" name="Google Shape;335;p23" descr="Картинки по запросу aldehyde"/>
          <p:cNvPicPr preferRelativeResize="0"/>
          <p:nvPr/>
        </p:nvPicPr>
        <p:blipFill rotWithShape="1">
          <a:blip r:embed="rId3">
            <a:alphaModFix/>
          </a:blip>
          <a:srcRect l="3636" t="77001" r="78393" b="7596"/>
          <a:stretch/>
        </p:blipFill>
        <p:spPr>
          <a:xfrm>
            <a:off x="7336350" y="200600"/>
            <a:ext cx="1548900" cy="1161675"/>
          </a:xfrm>
          <a:prstGeom prst="rect">
            <a:avLst/>
          </a:prstGeom>
          <a:noFill/>
          <a:ln>
            <a:noFill/>
          </a:ln>
        </p:spPr>
      </p:pic>
      <p:sp>
        <p:nvSpPr>
          <p:cNvPr id="336" name="Google Shape;336;p23"/>
          <p:cNvSpPr txBox="1"/>
          <p:nvPr/>
        </p:nvSpPr>
        <p:spPr>
          <a:xfrm>
            <a:off x="2027850" y="4713750"/>
            <a:ext cx="1302600" cy="3357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</a:pPr>
            <a:r>
              <a:rPr lang="ru" sz="19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Nonanal</a:t>
            </a:r>
            <a:endParaRPr sz="19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7" name="Google Shape;337;p23"/>
          <p:cNvSpPr txBox="1"/>
          <p:nvPr/>
        </p:nvSpPr>
        <p:spPr>
          <a:xfrm>
            <a:off x="76200" y="1844525"/>
            <a:ext cx="1548900" cy="3357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ru" sz="15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Formaldehyde</a:t>
            </a:r>
            <a:endParaRPr sz="15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8" name="Google Shape;338;p23"/>
          <p:cNvSpPr txBox="1"/>
          <p:nvPr/>
        </p:nvSpPr>
        <p:spPr>
          <a:xfrm>
            <a:off x="76200" y="3890475"/>
            <a:ext cx="1548900" cy="3357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ru" sz="15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Acetaldehyde</a:t>
            </a:r>
            <a:endParaRPr sz="15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9" name="Google Shape;339;p23"/>
          <p:cNvSpPr txBox="1"/>
          <p:nvPr/>
        </p:nvSpPr>
        <p:spPr>
          <a:xfrm>
            <a:off x="2180250" y="1844525"/>
            <a:ext cx="1158900" cy="3357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ru" sz="15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Butanal</a:t>
            </a:r>
            <a:endParaRPr sz="15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0" name="Google Shape;340;p23"/>
          <p:cNvSpPr txBox="1"/>
          <p:nvPr/>
        </p:nvSpPr>
        <p:spPr>
          <a:xfrm>
            <a:off x="1849475" y="3335775"/>
            <a:ext cx="1768800" cy="3357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ru" sz="15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Malondialdehyde</a:t>
            </a:r>
            <a:endParaRPr sz="15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1" name="Google Shape;341;p23"/>
          <p:cNvSpPr txBox="1"/>
          <p:nvPr/>
        </p:nvSpPr>
        <p:spPr>
          <a:xfrm>
            <a:off x="3797550" y="2446325"/>
            <a:ext cx="1548900" cy="3357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ru" sz="15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Benzaldehyde</a:t>
            </a:r>
            <a:endParaRPr sz="15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2" name="Google Shape;342;p23"/>
          <p:cNvSpPr txBox="1"/>
          <p:nvPr/>
        </p:nvSpPr>
        <p:spPr>
          <a:xfrm>
            <a:off x="5699700" y="2415413"/>
            <a:ext cx="1548900" cy="3357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ru" sz="15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Anizaldehyde</a:t>
            </a:r>
            <a:endParaRPr sz="15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3" name="Google Shape;343;p23"/>
          <p:cNvSpPr txBox="1"/>
          <p:nvPr/>
        </p:nvSpPr>
        <p:spPr>
          <a:xfrm>
            <a:off x="7248600" y="1268250"/>
            <a:ext cx="1866300" cy="4392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ru" sz="15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Propionaldehyde</a:t>
            </a:r>
            <a:endParaRPr sz="15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ru" sz="15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(propanal)</a:t>
            </a:r>
            <a:endParaRPr sz="15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4" name="Google Shape;344;p23"/>
          <p:cNvSpPr txBox="1"/>
          <p:nvPr/>
        </p:nvSpPr>
        <p:spPr>
          <a:xfrm>
            <a:off x="7493838" y="2911325"/>
            <a:ext cx="1548900" cy="3357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ru" sz="15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Methional</a:t>
            </a:r>
            <a:endParaRPr sz="15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5" name="Google Shape;345;p23"/>
          <p:cNvSpPr txBox="1"/>
          <p:nvPr/>
        </p:nvSpPr>
        <p:spPr>
          <a:xfrm>
            <a:off x="5279225" y="4138075"/>
            <a:ext cx="1768800" cy="3357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ru" sz="15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Cynnamaldehyde</a:t>
            </a:r>
            <a:endParaRPr sz="15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6" name="Google Shape;346;p23"/>
          <p:cNvSpPr txBox="1"/>
          <p:nvPr/>
        </p:nvSpPr>
        <p:spPr>
          <a:xfrm>
            <a:off x="7533350" y="4713750"/>
            <a:ext cx="1548900" cy="3357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ru" sz="15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Vanilin</a:t>
            </a:r>
            <a:endParaRPr sz="15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endParaRPr sz="15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7" name="Google Shape;347;p23"/>
          <p:cNvSpPr txBox="1"/>
          <p:nvPr/>
        </p:nvSpPr>
        <p:spPr>
          <a:xfrm>
            <a:off x="8153800" y="4378050"/>
            <a:ext cx="803700" cy="3357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ru" sz="15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  </a:t>
            </a:r>
            <a:endParaRPr sz="15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2" name="Google Shape;352;p24" descr="Картинки по запросу common aldehyde odors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09326" y="620875"/>
            <a:ext cx="7402850" cy="4522626"/>
          </a:xfrm>
          <a:prstGeom prst="rect">
            <a:avLst/>
          </a:prstGeom>
          <a:noFill/>
          <a:ln>
            <a:noFill/>
          </a:ln>
        </p:spPr>
      </p:pic>
      <p:sp>
        <p:nvSpPr>
          <p:cNvPr id="353" name="Google Shape;353;p24"/>
          <p:cNvSpPr txBox="1"/>
          <p:nvPr/>
        </p:nvSpPr>
        <p:spPr>
          <a:xfrm>
            <a:off x="297450" y="86750"/>
            <a:ext cx="4499100" cy="43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</a:pPr>
            <a:r>
              <a:rPr lang="ru" sz="2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Common </a:t>
            </a:r>
            <a:r>
              <a:rPr lang="ru" sz="2100" b="0" i="0" u="none" strike="noStrike" cap="none">
                <a:solidFill>
                  <a:srgbClr val="000000"/>
                </a:solidFill>
                <a:highlight>
                  <a:srgbClr val="C27BA0"/>
                </a:highlight>
                <a:latin typeface="Arial"/>
                <a:ea typeface="Arial"/>
                <a:cs typeface="Arial"/>
                <a:sym typeface="Arial"/>
              </a:rPr>
              <a:t>odors</a:t>
            </a:r>
            <a:r>
              <a:rPr lang="ru" sz="2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with carboxyl group</a:t>
            </a:r>
            <a:endParaRPr sz="2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3"/>
          <p:cNvSpPr txBox="1">
            <a:spLocks noGrp="1"/>
          </p:cNvSpPr>
          <p:nvPr>
            <p:ph type="subTitle" idx="1"/>
          </p:nvPr>
        </p:nvSpPr>
        <p:spPr>
          <a:xfrm>
            <a:off x="9925" y="1046225"/>
            <a:ext cx="9134100" cy="3829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lang="ru" sz="2000" b="1">
                <a:solidFill>
                  <a:schemeClr val="dk1"/>
                </a:solidFill>
              </a:rPr>
              <a:t>Topics</a:t>
            </a:r>
            <a:endParaRPr sz="2000" b="1">
              <a:solidFill>
                <a:schemeClr val="dk1"/>
              </a:solidFill>
            </a:endParaRPr>
          </a:p>
          <a:p>
            <a:pPr marL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lang="ru" sz="1800">
                <a:solidFill>
                  <a:schemeClr val="dk1"/>
                </a:solidFill>
              </a:rPr>
              <a:t>- The Carbonyl Group,  Naming Simple Aldehydes and Ketones</a:t>
            </a:r>
            <a:br>
              <a:rPr lang="ru" sz="1800">
                <a:solidFill>
                  <a:schemeClr val="dk1"/>
                </a:solidFill>
              </a:rPr>
            </a:br>
            <a:r>
              <a:rPr lang="ru" sz="1800">
                <a:solidFill>
                  <a:schemeClr val="dk1"/>
                </a:solidFill>
              </a:rPr>
              <a:t>- Properties of Aldehydes and Ketones</a:t>
            </a:r>
            <a:br>
              <a:rPr lang="ru" sz="1800">
                <a:solidFill>
                  <a:schemeClr val="dk1"/>
                </a:solidFill>
              </a:rPr>
            </a:br>
            <a:r>
              <a:rPr lang="ru" sz="1800">
                <a:solidFill>
                  <a:schemeClr val="dk1"/>
                </a:solidFill>
              </a:rPr>
              <a:t>- Some Common Aldehydes and Ketones</a:t>
            </a:r>
            <a:br>
              <a:rPr lang="ru" sz="1800">
                <a:solidFill>
                  <a:schemeClr val="dk1"/>
                </a:solidFill>
              </a:rPr>
            </a:br>
            <a:r>
              <a:rPr lang="ru" sz="1800">
                <a:solidFill>
                  <a:schemeClr val="dk1"/>
                </a:solidFill>
              </a:rPr>
              <a:t>- Oxidation of Aldehydes</a:t>
            </a:r>
            <a:br>
              <a:rPr lang="ru" sz="1800">
                <a:solidFill>
                  <a:schemeClr val="dk1"/>
                </a:solidFill>
              </a:rPr>
            </a:br>
            <a:r>
              <a:rPr lang="ru" sz="1800">
                <a:solidFill>
                  <a:schemeClr val="dk1"/>
                </a:solidFill>
              </a:rPr>
              <a:t>- Reduction of Aldehydes and Ketones</a:t>
            </a:r>
            <a:br>
              <a:rPr lang="ru" sz="1800">
                <a:solidFill>
                  <a:schemeClr val="dk1"/>
                </a:solidFill>
              </a:rPr>
            </a:br>
            <a:r>
              <a:rPr lang="ru" sz="1800">
                <a:solidFill>
                  <a:schemeClr val="dk1"/>
                </a:solidFill>
              </a:rPr>
              <a:t>- Addition of Alcohols: Hemiacetals and Acetals</a:t>
            </a:r>
            <a:endParaRPr sz="1800">
              <a:solidFill>
                <a:schemeClr val="dk1"/>
              </a:solidFill>
            </a:endParaRPr>
          </a:p>
          <a:p>
            <a:pPr marL="457200" lvl="0" indent="-33655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Char char="❏"/>
            </a:pPr>
            <a:r>
              <a:rPr lang="ru" sz="1700">
                <a:solidFill>
                  <a:schemeClr val="dk1"/>
                </a:solidFill>
              </a:rPr>
              <a:t>- identify a carbonyl group, its polarity and shape</a:t>
            </a:r>
            <a:endParaRPr sz="1700">
              <a:solidFill>
                <a:schemeClr val="dk1"/>
              </a:solidFill>
            </a:endParaRPr>
          </a:p>
          <a:p>
            <a:pPr marL="457200" lvl="0" indent="-33655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Char char="❏"/>
            </a:pPr>
            <a:r>
              <a:rPr lang="ru" sz="1700">
                <a:solidFill>
                  <a:schemeClr val="dk1"/>
                </a:solidFill>
              </a:rPr>
              <a:t>- name and draw simple aldehydes and ketones given a structure or a name</a:t>
            </a:r>
            <a:endParaRPr sz="1700">
              <a:solidFill>
                <a:schemeClr val="dk1"/>
              </a:solidFill>
            </a:endParaRPr>
          </a:p>
          <a:p>
            <a:pPr marL="457200" lvl="0" indent="-33655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Char char="❏"/>
            </a:pPr>
            <a:r>
              <a:rPr lang="ru" sz="1700">
                <a:solidFill>
                  <a:schemeClr val="dk1"/>
                </a:solidFill>
              </a:rPr>
              <a:t>- describe the polarity, hydrogen bonding, and water solubility of aldehydes and ketones</a:t>
            </a:r>
            <a:endParaRPr sz="1700">
              <a:solidFill>
                <a:schemeClr val="dk1"/>
              </a:solidFill>
            </a:endParaRPr>
          </a:p>
          <a:p>
            <a:pPr marL="457200" lvl="0" indent="-33655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Char char="❏"/>
            </a:pPr>
            <a:r>
              <a:rPr lang="ru" sz="1700">
                <a:solidFill>
                  <a:schemeClr val="dk1"/>
                </a:solidFill>
              </a:rPr>
              <a:t>- identify the products of the reduction of aldehydes and ketones</a:t>
            </a:r>
            <a:endParaRPr sz="1700">
              <a:solidFill>
                <a:schemeClr val="dk1"/>
              </a:solidFill>
            </a:endParaRPr>
          </a:p>
          <a:p>
            <a:pPr marL="457200" lvl="0" indent="-33655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Char char="❏"/>
            </a:pPr>
            <a:r>
              <a:rPr lang="ru" sz="1700">
                <a:solidFill>
                  <a:schemeClr val="dk1"/>
                </a:solidFill>
              </a:rPr>
              <a:t>- identify the differences between hemiacetals, hemiketals, acetals, and ketals</a:t>
            </a:r>
            <a:endParaRPr sz="1700">
              <a:solidFill>
                <a:schemeClr val="dk1"/>
              </a:solidFill>
            </a:endParaRPr>
          </a:p>
          <a:p>
            <a:pPr marL="457200" lvl="0" indent="-33655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Char char="❏"/>
            </a:pPr>
            <a:r>
              <a:rPr lang="ru" sz="1700">
                <a:solidFill>
                  <a:schemeClr val="dk1"/>
                </a:solidFill>
              </a:rPr>
              <a:t>- predict the products of hemiacetal, hemiketal, acetal, and ketal formation and their hydrolysis</a:t>
            </a:r>
            <a:endParaRPr sz="1900">
              <a:solidFill>
                <a:schemeClr val="dk1"/>
              </a:solidFill>
              <a:highlight>
                <a:srgbClr val="DDF2F0"/>
              </a:highlight>
            </a:endParaRPr>
          </a:p>
        </p:txBody>
      </p:sp>
      <p:sp>
        <p:nvSpPr>
          <p:cNvPr id="142" name="Google Shape;142;p3"/>
          <p:cNvSpPr txBox="1">
            <a:spLocks noGrp="1"/>
          </p:cNvSpPr>
          <p:nvPr>
            <p:ph type="ctrTitle"/>
          </p:nvPr>
        </p:nvSpPr>
        <p:spPr>
          <a:xfrm>
            <a:off x="165775" y="81475"/>
            <a:ext cx="8520600" cy="101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</a:pPr>
            <a:r>
              <a:rPr lang="ru" sz="3200" b="1">
                <a:latin typeface="Calibri"/>
                <a:ea typeface="Calibri"/>
                <a:cs typeface="Calibri"/>
                <a:sym typeface="Calibri"/>
              </a:rPr>
              <a:t>LEARNING OUTCOMES</a:t>
            </a:r>
            <a:endParaRPr sz="3200" b="1"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lang="ru" sz="3200" b="1">
                <a:latin typeface="Calibri"/>
                <a:ea typeface="Calibri"/>
                <a:cs typeface="Calibri"/>
                <a:sym typeface="Calibri"/>
              </a:rPr>
              <a:t>As a result of the lesson you will be able to: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p4"/>
          <p:cNvSpPr txBox="1">
            <a:spLocks noGrp="1"/>
          </p:cNvSpPr>
          <p:nvPr>
            <p:ph type="ctrTitle"/>
          </p:nvPr>
        </p:nvSpPr>
        <p:spPr>
          <a:xfrm>
            <a:off x="311700" y="365150"/>
            <a:ext cx="8520600" cy="1012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ru" sz="2800"/>
              <a:t>Literature</a:t>
            </a:r>
            <a:endParaRPr/>
          </a:p>
        </p:txBody>
      </p:sp>
      <p:sp>
        <p:nvSpPr>
          <p:cNvPr id="148" name="Google Shape;148;p4"/>
          <p:cNvSpPr txBox="1">
            <a:spLocks noGrp="1"/>
          </p:cNvSpPr>
          <p:nvPr>
            <p:ph type="subTitle" idx="1"/>
          </p:nvPr>
        </p:nvSpPr>
        <p:spPr>
          <a:xfrm>
            <a:off x="311700" y="1442875"/>
            <a:ext cx="8176500" cy="301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endParaRPr sz="1600">
              <a:solidFill>
                <a:schemeClr val="dk1"/>
              </a:solidFill>
            </a:endParaRPr>
          </a:p>
          <a:p>
            <a:pPr marL="457200" lvl="0" indent="-33020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AutoNum type="arabicPeriod"/>
            </a:pPr>
            <a:r>
              <a:rPr lang="ru" sz="1600">
                <a:solidFill>
                  <a:schemeClr val="dk1"/>
                </a:solidFill>
              </a:rPr>
              <a:t>Organic Chemistry. International student version. 10ed. T.w.Graham Solomons, Craig. B. Fryhle., pp. 729-778</a:t>
            </a:r>
            <a:endParaRPr sz="1600">
              <a:solidFill>
                <a:schemeClr val="dk1"/>
              </a:solidFill>
            </a:endParaRPr>
          </a:p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p5"/>
          <p:cNvSpPr txBox="1"/>
          <p:nvPr/>
        </p:nvSpPr>
        <p:spPr>
          <a:xfrm>
            <a:off x="0" y="86750"/>
            <a:ext cx="6028800" cy="3246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ru" sz="2600" b="0" i="0" u="none" strike="noStrike" cap="none">
                <a:solidFill>
                  <a:schemeClr val="dk1"/>
                </a:solidFill>
                <a:highlight>
                  <a:srgbClr val="DDF2F0"/>
                </a:highlight>
                <a:latin typeface="Arial"/>
                <a:ea typeface="Arial"/>
                <a:cs typeface="Arial"/>
                <a:sym typeface="Arial"/>
              </a:rPr>
              <a:t>Topic - the Carbonyl Group</a:t>
            </a:r>
            <a:endParaRPr sz="2600" b="0" i="0" u="none" strike="noStrike" cap="none">
              <a:solidFill>
                <a:schemeClr val="dk1"/>
              </a:solidFill>
              <a:highlight>
                <a:srgbClr val="DDF2F0"/>
              </a:highlight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2600" b="0" i="0" u="none" strike="noStrike" cap="none">
              <a:solidFill>
                <a:schemeClr val="dk1"/>
              </a:solidFill>
              <a:highlight>
                <a:srgbClr val="DDF2F0"/>
              </a:highlight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ru" sz="1850" b="0" i="0" u="none" strike="noStrike" cap="none">
                <a:solidFill>
                  <a:srgbClr val="222222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In organic chemistry, a </a:t>
            </a:r>
            <a:r>
              <a:rPr lang="ru" sz="1850" b="1" i="0" u="none" strike="noStrike" cap="none">
                <a:solidFill>
                  <a:srgbClr val="222222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carbonyl group</a:t>
            </a:r>
            <a:r>
              <a:rPr lang="ru" sz="1850" b="0" i="0" u="none" strike="noStrike" cap="none">
                <a:solidFill>
                  <a:srgbClr val="222222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 is a functional group composed of a carbon a</a:t>
            </a:r>
            <a:r>
              <a:rPr lang="ru" sz="1850" b="0" i="0" u="none" strike="noStrike" cap="none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tom </a:t>
            </a:r>
            <a:r>
              <a:rPr lang="ru" sz="1850" b="1" i="0" u="none" strike="noStrike" cap="none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double-bonded</a:t>
            </a:r>
            <a:r>
              <a:rPr lang="ru" sz="1850" b="0" i="0" u="none" strike="noStrike" cap="none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 to an oxygen </a:t>
            </a:r>
            <a:r>
              <a:rPr lang="ru" sz="1850" b="0" i="0" u="none" strike="noStrike" cap="none">
                <a:solidFill>
                  <a:srgbClr val="222222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atom: </a:t>
            </a:r>
            <a:r>
              <a:rPr lang="ru" sz="1850" b="1" i="0" u="none" strike="noStrike" cap="none">
                <a:solidFill>
                  <a:srgbClr val="222222"/>
                </a:solidFill>
                <a:highlight>
                  <a:srgbClr val="B6D7A8"/>
                </a:highlight>
                <a:latin typeface="Arial"/>
                <a:ea typeface="Arial"/>
                <a:cs typeface="Arial"/>
                <a:sym typeface="Arial"/>
              </a:rPr>
              <a:t>C=O</a:t>
            </a:r>
            <a:r>
              <a:rPr lang="ru" sz="1850" b="0" i="0" u="none" strike="noStrike" cap="none">
                <a:solidFill>
                  <a:srgbClr val="222222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. It is common to several classes of organic compounds, as part of many larger functional groups. A compound containing a carbonyl group is often referred to as a </a:t>
            </a:r>
            <a:r>
              <a:rPr lang="ru" sz="1850" b="1" i="0" u="none" strike="noStrike" cap="none">
                <a:solidFill>
                  <a:srgbClr val="222222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carbonyl compound</a:t>
            </a:r>
            <a:r>
              <a:rPr lang="ru" sz="1850" b="0" i="0" u="none" strike="noStrike" cap="none">
                <a:solidFill>
                  <a:srgbClr val="222222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.</a:t>
            </a:r>
            <a:endParaRPr sz="2600" b="0" i="0" u="none" strike="noStrike" cap="none">
              <a:solidFill>
                <a:schemeClr val="dk1"/>
              </a:solidFill>
              <a:highlight>
                <a:srgbClr val="DDF2F0"/>
              </a:highlight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54" name="Google Shape;154;p5" descr="Картинки по запросу carbonyl group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65950" y="3007425"/>
            <a:ext cx="2305275" cy="18112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55" name="Google Shape;155;p5" descr="Картинки по запросу carbonyl group"/>
          <p:cNvPicPr preferRelativeResize="0"/>
          <p:nvPr/>
        </p:nvPicPr>
        <p:blipFill rotWithShape="1">
          <a:blip r:embed="rId4">
            <a:alphaModFix/>
          </a:blip>
          <a:srcRect t="47905" r="53801"/>
          <a:stretch/>
        </p:blipFill>
        <p:spPr>
          <a:xfrm>
            <a:off x="2866050" y="3469000"/>
            <a:ext cx="2606600" cy="14977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56" name="Google Shape;156;p5" descr="Картинки по запросу carbonyl group"/>
          <p:cNvPicPr preferRelativeResize="0"/>
          <p:nvPr/>
        </p:nvPicPr>
        <p:blipFill rotWithShape="1">
          <a:blip r:embed="rId4">
            <a:alphaModFix/>
          </a:blip>
          <a:srcRect l="58955" t="47905" r="4218"/>
          <a:stretch/>
        </p:blipFill>
        <p:spPr>
          <a:xfrm>
            <a:off x="6145450" y="2125600"/>
            <a:ext cx="2077700" cy="14977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57" name="Google Shape;157;p5" descr="Картинки по запросу carbonyl group"/>
          <p:cNvPicPr preferRelativeResize="0"/>
          <p:nvPr/>
        </p:nvPicPr>
        <p:blipFill rotWithShape="1">
          <a:blip r:embed="rId4">
            <a:alphaModFix/>
          </a:blip>
          <a:srcRect l="39252" t="-2443" r="-385" b="50349"/>
          <a:stretch/>
        </p:blipFill>
        <p:spPr>
          <a:xfrm>
            <a:off x="5487038" y="3623325"/>
            <a:ext cx="3449300" cy="14977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58" name="Google Shape;158;p5" descr="Картинки по запросу carbonyl group"/>
          <p:cNvPicPr preferRelativeResize="0"/>
          <p:nvPr/>
        </p:nvPicPr>
        <p:blipFill rotWithShape="1">
          <a:blip r:embed="rId4">
            <a:alphaModFix/>
          </a:blip>
          <a:srcRect l="1422" t="-2443" r="77218" b="50349"/>
          <a:stretch/>
        </p:blipFill>
        <p:spPr>
          <a:xfrm>
            <a:off x="6609163" y="709225"/>
            <a:ext cx="1205025" cy="14977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p6"/>
          <p:cNvSpPr txBox="1">
            <a:spLocks noGrp="1"/>
          </p:cNvSpPr>
          <p:nvPr>
            <p:ph type="title"/>
          </p:nvPr>
        </p:nvSpPr>
        <p:spPr>
          <a:xfrm>
            <a:off x="457200" y="482189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Malgun Gothic"/>
              <a:buNone/>
            </a:pPr>
            <a:r>
              <a:rPr lang="ru" b="1"/>
              <a:t>Carbonyl Group (I)</a:t>
            </a:r>
            <a:endParaRPr b="1"/>
          </a:p>
        </p:txBody>
      </p:sp>
      <p:sp>
        <p:nvSpPr>
          <p:cNvPr id="164" name="Google Shape;164;p6"/>
          <p:cNvSpPr txBox="1">
            <a:spLocks noGrp="1"/>
          </p:cNvSpPr>
          <p:nvPr>
            <p:ph type="body" idx="1"/>
          </p:nvPr>
        </p:nvSpPr>
        <p:spPr>
          <a:xfrm>
            <a:off x="85920" y="3771918"/>
            <a:ext cx="8972700" cy="67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2800"/>
              <a:buChar char="•"/>
            </a:pPr>
            <a:r>
              <a:rPr lang="ru" sz="2800" b="1">
                <a:solidFill>
                  <a:srgbClr val="FF0000"/>
                </a:solidFill>
              </a:rPr>
              <a:t>The alpha hydrogens</a:t>
            </a:r>
            <a:r>
              <a:rPr lang="ru" sz="2800" b="1">
                <a:solidFill>
                  <a:srgbClr val="0000FF"/>
                </a:solidFill>
              </a:rPr>
              <a:t> of a carbonyl compounds are much more acidic than a typical C-H bond. </a:t>
            </a:r>
            <a:endParaRPr sz="2800" b="1">
              <a:solidFill>
                <a:srgbClr val="0000FF"/>
              </a:solidFill>
            </a:endParaRPr>
          </a:p>
        </p:txBody>
      </p:sp>
      <p:sp>
        <p:nvSpPr>
          <p:cNvPr id="165" name="Google Shape;165;p6"/>
          <p:cNvSpPr txBox="1"/>
          <p:nvPr/>
        </p:nvSpPr>
        <p:spPr>
          <a:xfrm>
            <a:off x="457200" y="1446601"/>
            <a:ext cx="8258100" cy="67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2800"/>
              <a:buFont typeface="Arial"/>
              <a:buChar char="•"/>
            </a:pPr>
            <a:r>
              <a:rPr lang="ru" sz="2800" b="1" i="0" u="none" strike="noStrike" cap="none">
                <a:solidFill>
                  <a:srgbClr val="0000FF"/>
                </a:solidFill>
                <a:latin typeface="Malgun Gothic"/>
                <a:ea typeface="Malgun Gothic"/>
                <a:cs typeface="Malgun Gothic"/>
                <a:sym typeface="Malgun Gothic"/>
              </a:rPr>
              <a:t>Carbonyl Compounds</a:t>
            </a:r>
            <a:endParaRPr sz="2800" b="1" i="0" u="none" strike="noStrike" cap="none">
              <a:solidFill>
                <a:srgbClr val="0000FF"/>
              </a:solidFill>
              <a:latin typeface="Malgun Gothic"/>
              <a:ea typeface="Malgun Gothic"/>
              <a:cs typeface="Malgun Gothic"/>
              <a:sym typeface="Malgun Gothic"/>
            </a:endParaRPr>
          </a:p>
        </p:txBody>
      </p:sp>
      <p:pic>
        <p:nvPicPr>
          <p:cNvPr id="166" name="Google Shape;166;p6"/>
          <p:cNvPicPr preferRelativeResize="0"/>
          <p:nvPr/>
        </p:nvPicPr>
        <p:blipFill rotWithShape="1">
          <a:blip r:embed="rId3">
            <a:alphaModFix/>
          </a:blip>
          <a:srcRect l="20178" t="13891" r="34246" b="29684"/>
          <a:stretch/>
        </p:blipFill>
        <p:spPr>
          <a:xfrm>
            <a:off x="7500958" y="482189"/>
            <a:ext cx="1153999" cy="803678"/>
          </a:xfrm>
          <a:prstGeom prst="rect">
            <a:avLst/>
          </a:prstGeom>
          <a:noFill/>
          <a:ln>
            <a:noFill/>
          </a:ln>
        </p:spPr>
      </p:pic>
      <p:pic>
        <p:nvPicPr>
          <p:cNvPr id="167" name="Google Shape;167;p6"/>
          <p:cNvPicPr preferRelativeResize="0"/>
          <p:nvPr/>
        </p:nvPicPr>
        <p:blipFill rotWithShape="1">
          <a:blip r:embed="rId4">
            <a:alphaModFix/>
          </a:blip>
          <a:srcRect l="24905" t="46527" r="16795" b="36978"/>
          <a:stretch/>
        </p:blipFill>
        <p:spPr>
          <a:xfrm>
            <a:off x="121369" y="2121592"/>
            <a:ext cx="8929751" cy="142102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Google Shape;172;p7"/>
          <p:cNvSpPr txBox="1">
            <a:spLocks noGrp="1"/>
          </p:cNvSpPr>
          <p:nvPr>
            <p:ph type="title"/>
          </p:nvPr>
        </p:nvSpPr>
        <p:spPr>
          <a:xfrm>
            <a:off x="457200" y="642930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Malgun Gothic"/>
              <a:buNone/>
            </a:pPr>
            <a:r>
              <a:rPr lang="ru" b="1"/>
              <a:t>Carbonyl Group (II)</a:t>
            </a:r>
            <a:endParaRPr b="1"/>
          </a:p>
        </p:txBody>
      </p:sp>
      <p:pic>
        <p:nvPicPr>
          <p:cNvPr id="173" name="Google Shape;173;p7"/>
          <p:cNvPicPr preferRelativeResize="0"/>
          <p:nvPr/>
        </p:nvPicPr>
        <p:blipFill rotWithShape="1">
          <a:blip r:embed="rId3">
            <a:alphaModFix/>
          </a:blip>
          <a:srcRect l="20178" t="13891" r="34246" b="29684"/>
          <a:stretch/>
        </p:blipFill>
        <p:spPr>
          <a:xfrm>
            <a:off x="7500958" y="589352"/>
            <a:ext cx="1153999" cy="803678"/>
          </a:xfrm>
          <a:prstGeom prst="rect">
            <a:avLst/>
          </a:prstGeom>
          <a:noFill/>
          <a:ln>
            <a:noFill/>
          </a:ln>
        </p:spPr>
      </p:pic>
      <p:sp>
        <p:nvSpPr>
          <p:cNvPr id="174" name="Google Shape;174;p7"/>
          <p:cNvSpPr txBox="1"/>
          <p:nvPr/>
        </p:nvSpPr>
        <p:spPr>
          <a:xfrm>
            <a:off x="85920" y="1821651"/>
            <a:ext cx="8972700" cy="251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lang="ru" sz="3200" b="1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rPr>
              <a:t>Oxygen is </a:t>
            </a:r>
            <a:r>
              <a:rPr lang="ru" sz="3200" b="1" i="0" u="none" strike="noStrike" cap="none">
                <a:solidFill>
                  <a:srgbClr val="FF0000"/>
                </a:solidFill>
                <a:latin typeface="Malgun Gothic"/>
                <a:ea typeface="Malgun Gothic"/>
                <a:cs typeface="Malgun Gothic"/>
                <a:sym typeface="Malgun Gothic"/>
              </a:rPr>
              <a:t>more electronegative</a:t>
            </a:r>
            <a:r>
              <a:rPr lang="ru" sz="3200" b="1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rPr>
              <a:t> than carbon. Therefore, </a:t>
            </a:r>
            <a:r>
              <a:rPr lang="ru" sz="3200" b="1" i="0" u="none" strike="noStrike" cap="none">
                <a:solidFill>
                  <a:srgbClr val="0000FF"/>
                </a:solidFill>
                <a:latin typeface="Malgun Gothic"/>
                <a:ea typeface="Malgun Gothic"/>
                <a:cs typeface="Malgun Gothic"/>
                <a:sym typeface="Malgun Gothic"/>
              </a:rPr>
              <a:t>the carbonyl carbon </a:t>
            </a:r>
            <a:r>
              <a:rPr lang="ru" sz="3200" b="1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rPr>
              <a:t>becomes </a:t>
            </a:r>
            <a:r>
              <a:rPr lang="ru" sz="3200" b="1" i="0" u="none" strike="noStrike" cap="none">
                <a:solidFill>
                  <a:srgbClr val="0000FF"/>
                </a:solidFill>
                <a:latin typeface="Malgun Gothic"/>
                <a:ea typeface="Malgun Gothic"/>
                <a:cs typeface="Malgun Gothic"/>
                <a:sym typeface="Malgun Gothic"/>
              </a:rPr>
              <a:t>electrophilic</a:t>
            </a:r>
            <a:r>
              <a:rPr lang="ru" sz="3200" b="1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rPr>
              <a:t>, and thus more reactive with </a:t>
            </a:r>
            <a:r>
              <a:rPr lang="ru" sz="3200" b="1" i="0" u="none" strike="noStrike" cap="none">
                <a:solidFill>
                  <a:srgbClr val="0000FF"/>
                </a:solidFill>
                <a:latin typeface="Malgun Gothic"/>
                <a:ea typeface="Malgun Gothic"/>
                <a:cs typeface="Malgun Gothic"/>
                <a:sym typeface="Malgun Gothic"/>
              </a:rPr>
              <a:t>nucleophiles</a:t>
            </a:r>
            <a:r>
              <a:rPr lang="ru" sz="3200" b="1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rPr>
              <a:t>. </a:t>
            </a:r>
            <a:r>
              <a:rPr lang="ru" sz="3200" b="1" i="0" u="none" strike="noStrike" cap="none">
                <a:solidFill>
                  <a:srgbClr val="FF0000"/>
                </a:solidFill>
                <a:latin typeface="Malgun Gothic"/>
                <a:ea typeface="Malgun Gothic"/>
                <a:cs typeface="Malgun Gothic"/>
                <a:sym typeface="Malgun Gothic"/>
              </a:rPr>
              <a:t>The oxygen </a:t>
            </a:r>
            <a:r>
              <a:rPr lang="ru" sz="3200" b="1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rPr>
              <a:t>can react with an </a:t>
            </a:r>
            <a:r>
              <a:rPr lang="ru" sz="3200" b="1" i="0" u="none" strike="noStrike" cap="none">
                <a:solidFill>
                  <a:srgbClr val="FF0000"/>
                </a:solidFill>
                <a:latin typeface="Malgun Gothic"/>
                <a:ea typeface="Malgun Gothic"/>
                <a:cs typeface="Malgun Gothic"/>
                <a:sym typeface="Malgun Gothic"/>
              </a:rPr>
              <a:t>electrophile</a:t>
            </a:r>
            <a:r>
              <a:rPr lang="ru" sz="3200" b="1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rPr>
              <a:t> such as </a:t>
            </a:r>
            <a:r>
              <a:rPr lang="ru" sz="3200" b="1" i="0" u="none" strike="noStrike" cap="none">
                <a:solidFill>
                  <a:srgbClr val="FF0000"/>
                </a:solidFill>
                <a:latin typeface="Malgun Gothic"/>
                <a:ea typeface="Malgun Gothic"/>
                <a:cs typeface="Malgun Gothic"/>
                <a:sym typeface="Malgun Gothic"/>
              </a:rPr>
              <a:t>a proton</a:t>
            </a:r>
            <a:r>
              <a:rPr lang="ru" sz="3200" b="1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rPr>
              <a:t> and </a:t>
            </a:r>
            <a:r>
              <a:rPr lang="ru" sz="3200" b="1" i="0" u="none" strike="noStrike" cap="none">
                <a:solidFill>
                  <a:srgbClr val="FF0000"/>
                </a:solidFill>
                <a:latin typeface="Malgun Gothic"/>
                <a:ea typeface="Malgun Gothic"/>
                <a:cs typeface="Malgun Gothic"/>
                <a:sym typeface="Malgun Gothic"/>
              </a:rPr>
              <a:t>other Lewis acids</a:t>
            </a:r>
            <a:endParaRPr sz="3200" b="1" i="0" u="none" strike="noStrike" cap="none">
              <a:solidFill>
                <a:srgbClr val="FF0000"/>
              </a:solidFill>
              <a:latin typeface="Malgun Gothic"/>
              <a:ea typeface="Malgun Gothic"/>
              <a:cs typeface="Malgun Gothic"/>
              <a:sym typeface="Malgun Gothic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9" name="Google Shape;179;p8"/>
          <p:cNvPicPr preferRelativeResize="0"/>
          <p:nvPr/>
        </p:nvPicPr>
        <p:blipFill rotWithShape="1">
          <a:blip r:embed="rId3">
            <a:alphaModFix/>
          </a:blip>
          <a:srcRect t="16492" b="7431"/>
          <a:stretch/>
        </p:blipFill>
        <p:spPr>
          <a:xfrm>
            <a:off x="832625" y="764900"/>
            <a:ext cx="7706425" cy="4378600"/>
          </a:xfrm>
          <a:prstGeom prst="rect">
            <a:avLst/>
          </a:prstGeom>
          <a:noFill/>
          <a:ln>
            <a:noFill/>
          </a:ln>
        </p:spPr>
      </p:pic>
      <p:sp>
        <p:nvSpPr>
          <p:cNvPr id="180" name="Google Shape;180;p8"/>
          <p:cNvSpPr txBox="1">
            <a:spLocks noGrp="1"/>
          </p:cNvSpPr>
          <p:nvPr>
            <p:ph type="title"/>
          </p:nvPr>
        </p:nvSpPr>
        <p:spPr>
          <a:xfrm>
            <a:off x="0" y="76200"/>
            <a:ext cx="9144000" cy="94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ru" sz="3900" b="1"/>
              <a:t>Carbonyl Group - polarity and shape</a:t>
            </a:r>
            <a:endParaRPr sz="3900" b="1"/>
          </a:p>
        </p:txBody>
      </p:sp>
      <p:sp>
        <p:nvSpPr>
          <p:cNvPr id="181" name="Google Shape;181;p8"/>
          <p:cNvSpPr txBox="1"/>
          <p:nvPr/>
        </p:nvSpPr>
        <p:spPr>
          <a:xfrm>
            <a:off x="120875" y="2296450"/>
            <a:ext cx="8688900" cy="4833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ru" sz="2400" b="0" i="0" u="none" strike="noStrike" cap="none">
                <a:solidFill>
                  <a:srgbClr val="000000"/>
                </a:solidFill>
                <a:latin typeface="Malgun Gothic"/>
                <a:ea typeface="Malgun Gothic"/>
                <a:cs typeface="Malgun Gothic"/>
                <a:sym typeface="Malgun Gothic"/>
              </a:rPr>
              <a:t>The bond is polar due to the difference in electronegativity.</a:t>
            </a:r>
            <a:endParaRPr sz="2400" b="0" i="0" u="none" strike="noStrike" cap="none">
              <a:solidFill>
                <a:srgbClr val="000000"/>
              </a:solidFill>
              <a:latin typeface="Malgun Gothic"/>
              <a:ea typeface="Malgun Gothic"/>
              <a:cs typeface="Malgun Gothic"/>
              <a:sym typeface="Malgun Gothic"/>
            </a:endParaRPr>
          </a:p>
        </p:txBody>
      </p:sp>
      <p:sp>
        <p:nvSpPr>
          <p:cNvPr id="182" name="Google Shape;182;p8"/>
          <p:cNvSpPr txBox="1"/>
          <p:nvPr/>
        </p:nvSpPr>
        <p:spPr>
          <a:xfrm>
            <a:off x="483175" y="3285825"/>
            <a:ext cx="1517400" cy="1302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ru" sz="1800" b="0" i="0" u="none" strike="noStrike" cap="none">
                <a:solidFill>
                  <a:srgbClr val="000000"/>
                </a:solidFill>
                <a:latin typeface="Malgun Gothic"/>
                <a:ea typeface="Malgun Gothic"/>
                <a:cs typeface="Malgun Gothic"/>
                <a:sym typeface="Malgun Gothic"/>
              </a:rPr>
              <a:t>Planar with bond angle 120</a:t>
            </a:r>
            <a:r>
              <a:rPr lang="ru" sz="1800" b="0" i="0" u="none" strike="noStrike" cap="none" baseline="30000">
                <a:solidFill>
                  <a:srgbClr val="000000"/>
                </a:solidFill>
                <a:latin typeface="Malgun Gothic"/>
                <a:ea typeface="Malgun Gothic"/>
                <a:cs typeface="Malgun Gothic"/>
                <a:sym typeface="Malgun Gothic"/>
              </a:rPr>
              <a:t>o</a:t>
            </a:r>
            <a:endParaRPr sz="1800" b="0" i="0" u="none" strike="noStrike" cap="none" baseline="30000">
              <a:solidFill>
                <a:srgbClr val="000000"/>
              </a:solidFill>
              <a:latin typeface="Malgun Gothic"/>
              <a:ea typeface="Malgun Gothic"/>
              <a:cs typeface="Malgun Gothic"/>
              <a:sym typeface="Malgun Gothic"/>
            </a:endParaRPr>
          </a:p>
        </p:txBody>
      </p:sp>
      <p:sp>
        <p:nvSpPr>
          <p:cNvPr id="183" name="Google Shape;183;p8"/>
          <p:cNvSpPr txBox="1"/>
          <p:nvPr/>
        </p:nvSpPr>
        <p:spPr>
          <a:xfrm>
            <a:off x="3872800" y="3236800"/>
            <a:ext cx="1078500" cy="6177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ru" sz="2000" b="0" i="0" u="none" strike="noStrike" cap="none">
                <a:solidFill>
                  <a:srgbClr val="000000"/>
                </a:solidFill>
                <a:latin typeface="Malgun Gothic"/>
                <a:ea typeface="Malgun Gothic"/>
                <a:cs typeface="Malgun Gothic"/>
                <a:sym typeface="Malgun Gothic"/>
              </a:rPr>
              <a:t>Orbital overlap</a:t>
            </a:r>
            <a:endParaRPr sz="2000" b="0" i="0" u="none" strike="noStrike" cap="none">
              <a:solidFill>
                <a:srgbClr val="000000"/>
              </a:solidFill>
              <a:latin typeface="Malgun Gothic"/>
              <a:ea typeface="Malgun Gothic"/>
              <a:cs typeface="Malgun Gothic"/>
              <a:sym typeface="Malgun Gothic"/>
            </a:endParaRPr>
          </a:p>
        </p:txBody>
      </p:sp>
      <p:sp>
        <p:nvSpPr>
          <p:cNvPr id="184" name="Google Shape;184;p8"/>
          <p:cNvSpPr txBox="1"/>
          <p:nvPr/>
        </p:nvSpPr>
        <p:spPr>
          <a:xfrm>
            <a:off x="7520525" y="3774000"/>
            <a:ext cx="1585500" cy="4833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</a:pPr>
            <a:r>
              <a:rPr lang="ru" sz="2100" b="0" i="0" u="none" strike="noStrike" cap="none">
                <a:solidFill>
                  <a:srgbClr val="000000"/>
                </a:solidFill>
                <a:latin typeface="Malgun Gothic"/>
                <a:ea typeface="Malgun Gothic"/>
                <a:cs typeface="Malgun Gothic"/>
                <a:sym typeface="Malgun Gothic"/>
              </a:rPr>
              <a:t>new orbital</a:t>
            </a:r>
            <a:endParaRPr sz="2100" b="0" i="0" u="none" strike="noStrike" cap="none">
              <a:solidFill>
                <a:srgbClr val="000000"/>
              </a:solidFill>
              <a:latin typeface="Malgun Gothic"/>
              <a:ea typeface="Malgun Gothic"/>
              <a:cs typeface="Malgun Gothic"/>
              <a:sym typeface="Malgun Gothic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p9"/>
          <p:cNvSpPr txBox="1"/>
          <p:nvPr/>
        </p:nvSpPr>
        <p:spPr>
          <a:xfrm>
            <a:off x="0" y="0"/>
            <a:ext cx="9038100" cy="79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ru" sz="2400" b="1" i="0" u="none" strike="noStrike" cap="none">
                <a:solidFill>
                  <a:schemeClr val="dk1"/>
                </a:solidFill>
                <a:highlight>
                  <a:srgbClr val="DDF2F0"/>
                </a:highlight>
                <a:latin typeface="Arial"/>
                <a:ea typeface="Arial"/>
                <a:cs typeface="Arial"/>
                <a:sym typeface="Arial"/>
              </a:rPr>
              <a:t> Properties of Aldehydes and Ketones</a:t>
            </a:r>
            <a:br>
              <a:rPr lang="ru" sz="2400" b="1" i="0" u="none" strike="noStrike" cap="none">
                <a:solidFill>
                  <a:schemeClr val="dk1"/>
                </a:solidFill>
                <a:highlight>
                  <a:srgbClr val="DDF2F0"/>
                </a:highlight>
                <a:latin typeface="Arial"/>
                <a:ea typeface="Arial"/>
                <a:cs typeface="Arial"/>
                <a:sym typeface="Arial"/>
              </a:rPr>
            </a:br>
            <a:endParaRPr sz="30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endParaRPr sz="30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0" name="Google Shape;190;p9"/>
          <p:cNvSpPr txBox="1"/>
          <p:nvPr/>
        </p:nvSpPr>
        <p:spPr>
          <a:xfrm>
            <a:off x="174600" y="684900"/>
            <a:ext cx="8969400" cy="419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marR="0" lvl="0" indent="-3619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Char char="●"/>
            </a:pPr>
            <a:r>
              <a:rPr lang="ru" sz="21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Aldehydes</a:t>
            </a:r>
            <a:r>
              <a:rPr lang="ru" sz="2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and </a:t>
            </a:r>
            <a:r>
              <a:rPr lang="ru" sz="21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Ketones</a:t>
            </a:r>
            <a:r>
              <a:rPr lang="ru" sz="2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have </a:t>
            </a:r>
            <a:r>
              <a:rPr lang="ru" sz="2100" b="0" i="0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higher boiling points</a:t>
            </a:r>
            <a:r>
              <a:rPr lang="ru" sz="2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than </a:t>
            </a:r>
            <a:r>
              <a:rPr lang="ru" sz="21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hydrocarbons</a:t>
            </a:r>
            <a:r>
              <a:rPr lang="ru" sz="2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, but have </a:t>
            </a:r>
            <a:r>
              <a:rPr lang="ru" sz="2100" b="0" i="0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lower boiling points</a:t>
            </a:r>
            <a:r>
              <a:rPr lang="ru" sz="2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than </a:t>
            </a:r>
            <a:r>
              <a:rPr lang="ru" sz="21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alcohols</a:t>
            </a:r>
            <a:r>
              <a:rPr lang="ru" sz="2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, because they have no </a:t>
            </a:r>
            <a:r>
              <a:rPr lang="ru" sz="21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H</a:t>
            </a:r>
            <a:r>
              <a:rPr lang="ru" sz="2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attached to the </a:t>
            </a:r>
            <a:r>
              <a:rPr lang="ru" sz="21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O</a:t>
            </a:r>
            <a:r>
              <a:rPr lang="ru" sz="2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.</a:t>
            </a:r>
            <a:endParaRPr sz="2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36195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Char char="●"/>
            </a:pPr>
            <a:r>
              <a:rPr lang="ru" sz="21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Aldehydes </a:t>
            </a:r>
            <a:r>
              <a:rPr lang="ru" sz="2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and </a:t>
            </a:r>
            <a:r>
              <a:rPr lang="ru" sz="21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Ketones</a:t>
            </a:r>
            <a:r>
              <a:rPr lang="ru" sz="2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have </a:t>
            </a:r>
            <a:r>
              <a:rPr lang="ru" sz="2100" b="0" i="0" u="none" strike="noStrike" cap="non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strong odors</a:t>
            </a:r>
            <a:r>
              <a:rPr lang="ru" sz="2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, and are often used as </a:t>
            </a:r>
            <a:r>
              <a:rPr lang="ru" sz="2100" b="0" i="0" u="none" strike="noStrike" cap="non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flavorings </a:t>
            </a:r>
            <a:r>
              <a:rPr lang="ru" sz="2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or </a:t>
            </a:r>
            <a:r>
              <a:rPr lang="ru" sz="2100" b="0" i="0" u="none" strike="noStrike" cap="non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scents</a:t>
            </a:r>
            <a:r>
              <a:rPr lang="ru" sz="2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.</a:t>
            </a:r>
            <a:endParaRPr sz="2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361950" algn="l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Char char="●"/>
            </a:pPr>
            <a:r>
              <a:rPr lang="ru" sz="2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Small </a:t>
            </a:r>
            <a:r>
              <a:rPr lang="ru" sz="21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aldehydes</a:t>
            </a:r>
            <a:r>
              <a:rPr lang="ru" sz="2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are reasonably soluble in </a:t>
            </a:r>
            <a:r>
              <a:rPr lang="ru" sz="21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water</a:t>
            </a:r>
            <a:r>
              <a:rPr lang="ru" sz="2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. </a:t>
            </a:r>
            <a:r>
              <a:rPr lang="ru" sz="2100" b="0" i="0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Large aldehydes</a:t>
            </a:r>
            <a:r>
              <a:rPr lang="ru" sz="2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are </a:t>
            </a:r>
            <a:r>
              <a:rPr lang="ru" sz="2100" b="0" i="0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less polar</a:t>
            </a:r>
            <a:r>
              <a:rPr lang="ru" sz="2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and dissolve more readily in </a:t>
            </a:r>
            <a:r>
              <a:rPr lang="ru" sz="2100" b="0" i="0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nonpolar organic solvents</a:t>
            </a:r>
            <a:endParaRPr sz="21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3619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Char char="●"/>
            </a:pPr>
            <a:r>
              <a:rPr lang="ru" sz="2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The </a:t>
            </a:r>
            <a:r>
              <a:rPr lang="ru" sz="21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C1</a:t>
            </a:r>
            <a:r>
              <a:rPr lang="ru" sz="2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and </a:t>
            </a:r>
            <a:r>
              <a:rPr lang="ru" sz="21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C2</a:t>
            </a:r>
            <a:r>
              <a:rPr lang="ru" sz="2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aldehydes are </a:t>
            </a:r>
            <a:r>
              <a:rPr lang="ru" sz="2100" b="0" i="0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gases</a:t>
            </a:r>
            <a:r>
              <a:rPr lang="ru" sz="2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at room temperature.</a:t>
            </a:r>
            <a:endParaRPr sz="21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3619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Char char="●"/>
            </a:pPr>
            <a:r>
              <a:rPr lang="ru" sz="2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The </a:t>
            </a:r>
            <a:r>
              <a:rPr lang="ru" sz="21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C3</a:t>
            </a:r>
            <a:r>
              <a:rPr lang="ru" sz="2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through </a:t>
            </a:r>
            <a:r>
              <a:rPr lang="ru" sz="21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C11</a:t>
            </a:r>
            <a:r>
              <a:rPr lang="ru" sz="2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straight-chain saturated aldehydes are </a:t>
            </a:r>
            <a:r>
              <a:rPr lang="ru" sz="2100" b="0" i="0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liquids</a:t>
            </a:r>
            <a:r>
              <a:rPr lang="ru" sz="2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, and the higher aldehydes are </a:t>
            </a:r>
            <a:r>
              <a:rPr lang="ru" sz="2100" b="0" i="0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solid</a:t>
            </a:r>
            <a:endParaRPr sz="2100" b="0" i="0" u="none" strike="noStrike" cap="none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</a:pPr>
            <a:endParaRPr sz="2100" b="0" i="0" u="none" strike="noStrike" cap="none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730</Words>
  <Application>Microsoft Office PowerPoint</Application>
  <PresentationFormat>Экран (16:9)</PresentationFormat>
  <Paragraphs>126</Paragraphs>
  <Slides>26</Slides>
  <Notes>26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26</vt:i4>
      </vt:variant>
    </vt:vector>
  </HeadingPairs>
  <TitlesOfParts>
    <vt:vector size="28" baseType="lpstr">
      <vt:lpstr>Simple Light</vt:lpstr>
      <vt:lpstr>Office 테마</vt:lpstr>
      <vt:lpstr>Al-Farabi Kazakh National University Higher School of Medicine</vt:lpstr>
      <vt:lpstr>INSTRUCTORS </vt:lpstr>
      <vt:lpstr>LEARNING OUTCOMES As a result of the lesson you will be able to:</vt:lpstr>
      <vt:lpstr>Literature</vt:lpstr>
      <vt:lpstr>Презентация PowerPoint</vt:lpstr>
      <vt:lpstr>Carbonyl Group (I)</vt:lpstr>
      <vt:lpstr>Carbonyl Group (II)</vt:lpstr>
      <vt:lpstr>Carbonyl Group - polarity and shape</vt:lpstr>
      <vt:lpstr>Презентация PowerPoint</vt:lpstr>
      <vt:lpstr>Презентация PowerPoint</vt:lpstr>
      <vt:lpstr>Презентация PowerPoint</vt:lpstr>
      <vt:lpstr>Nomenclature of Ketones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Synthesis of Aldehydes and Ketones</vt:lpstr>
      <vt:lpstr>Reactions of Aldehydes and Ketones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Al-Farabi Kazakh National University Higher School of Medicine</dc:title>
  <cp:lastModifiedBy>Aliya</cp:lastModifiedBy>
  <cp:revision>1</cp:revision>
  <dcterms:modified xsi:type="dcterms:W3CDTF">2020-05-21T06:01:41Z</dcterms:modified>
</cp:coreProperties>
</file>